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64"/>
  </p:notesMasterIdLst>
  <p:sldIdLst>
    <p:sldId id="259" r:id="rId2"/>
    <p:sldId id="296" r:id="rId3"/>
    <p:sldId id="297" r:id="rId4"/>
    <p:sldId id="298" r:id="rId5"/>
    <p:sldId id="300" r:id="rId6"/>
    <p:sldId id="2147471605" r:id="rId7"/>
    <p:sldId id="2147471579" r:id="rId8"/>
    <p:sldId id="2147471608" r:id="rId9"/>
    <p:sldId id="2147471585" r:id="rId10"/>
    <p:sldId id="2147471584" r:id="rId11"/>
    <p:sldId id="2147471580" r:id="rId12"/>
    <p:sldId id="2147471581" r:id="rId13"/>
    <p:sldId id="2147471582" r:id="rId14"/>
    <p:sldId id="2147471583" r:id="rId15"/>
    <p:sldId id="322" r:id="rId16"/>
    <p:sldId id="256" r:id="rId17"/>
    <p:sldId id="258" r:id="rId18"/>
    <p:sldId id="260" r:id="rId19"/>
    <p:sldId id="262" r:id="rId20"/>
    <p:sldId id="264" r:id="rId21"/>
    <p:sldId id="263" r:id="rId22"/>
    <p:sldId id="265" r:id="rId23"/>
    <p:sldId id="2147471588" r:id="rId24"/>
    <p:sldId id="2147471586" r:id="rId25"/>
    <p:sldId id="2147471587" r:id="rId26"/>
    <p:sldId id="2147471591" r:id="rId27"/>
    <p:sldId id="2147471578" r:id="rId28"/>
    <p:sldId id="2147471592" r:id="rId29"/>
    <p:sldId id="2147471589" r:id="rId30"/>
    <p:sldId id="266" r:id="rId31"/>
    <p:sldId id="267" r:id="rId32"/>
    <p:sldId id="268" r:id="rId33"/>
    <p:sldId id="269" r:id="rId34"/>
    <p:sldId id="2147471511" r:id="rId35"/>
    <p:sldId id="2147471593" r:id="rId36"/>
    <p:sldId id="2147471594" r:id="rId37"/>
    <p:sldId id="271" r:id="rId38"/>
    <p:sldId id="2147471603" r:id="rId39"/>
    <p:sldId id="2147471595" r:id="rId40"/>
    <p:sldId id="273" r:id="rId41"/>
    <p:sldId id="274" r:id="rId42"/>
    <p:sldId id="276" r:id="rId43"/>
    <p:sldId id="277" r:id="rId44"/>
    <p:sldId id="278" r:id="rId45"/>
    <p:sldId id="279" r:id="rId46"/>
    <p:sldId id="280" r:id="rId47"/>
    <p:sldId id="281" r:id="rId48"/>
    <p:sldId id="282" r:id="rId49"/>
    <p:sldId id="287" r:id="rId50"/>
    <p:sldId id="285" r:id="rId51"/>
    <p:sldId id="286" r:id="rId52"/>
    <p:sldId id="2147471609" r:id="rId53"/>
    <p:sldId id="289" r:id="rId54"/>
    <p:sldId id="290" r:id="rId55"/>
    <p:sldId id="291" r:id="rId56"/>
    <p:sldId id="292" r:id="rId57"/>
    <p:sldId id="293" r:id="rId58"/>
    <p:sldId id="294" r:id="rId59"/>
    <p:sldId id="2147471604" r:id="rId60"/>
    <p:sldId id="2147471596" r:id="rId61"/>
    <p:sldId id="2147471597" r:id="rId62"/>
    <p:sldId id="2147471598" r:id="rId63"/>
  </p:sldIdLst>
  <p:sldSz cx="12192000" cy="6858000"/>
  <p:notesSz cx="6858000" cy="9144000"/>
  <p:embeddedFontLst>
    <p:embeddedFont>
      <p:font typeface="Georgia" panose="02040502050405020303" pitchFamily="18" charset="0"/>
      <p:regular r:id="rId65"/>
      <p:bold r:id="rId66"/>
      <p:italic r:id="rId67"/>
      <p:boldItalic r:id="rId68"/>
    </p:embeddedFont>
    <p:embeddedFont>
      <p:font typeface="Lora" pitchFamily="2" charset="0"/>
      <p:regular r:id="rId69"/>
      <p:bold r:id="rId70"/>
      <p:italic r:id="rId71"/>
      <p:boldItalic r:id="rId72"/>
    </p:embeddedFont>
    <p:embeddedFont>
      <p:font typeface="Quattrocento Sans" panose="020B0502050000020003" pitchFamily="34" charset="0"/>
      <p:regular r:id="rId73"/>
      <p:bold r:id="rId74"/>
      <p:italic r:id="rId75"/>
      <p:boldItalic r:id="rId76"/>
    </p:embeddedFont>
    <p:embeddedFont>
      <p:font typeface="Roboto" panose="02000000000000000000" pitchFamily="2" charset="0"/>
      <p:regular r:id="rId77"/>
      <p:bold r:id="rId78"/>
      <p:italic r:id="rId79"/>
      <p:boldItalic r:id="rId80"/>
    </p:embeddedFont>
    <p:embeddedFont>
      <p:font typeface="Roboto Black" panose="02000000000000000000" pitchFamily="2" charset="0"/>
      <p:bold r:id="rId81"/>
      <p:boldItalic r:id="rId82"/>
    </p:embeddedFont>
    <p:embeddedFont>
      <p:font typeface="Roboto Bold" panose="02000000000000000000" pitchFamily="2" charset="0"/>
      <p:bold r:id="rId83"/>
    </p:embeddedFont>
    <p:embeddedFont>
      <p:font typeface="Roboto Condensed"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0" roundtripDataSignature="AMtx7mh6RpzKbTBmlDm8vDQQC3JVme93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DAAA"/>
    <a:srgbClr val="061E31"/>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9333D9-880C-4C18-8985-9DF0415BDC1E}">
  <a:tblStyle styleId="{3D9333D9-880C-4C18-8985-9DF0415BDC1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748" autoAdjust="0"/>
  </p:normalViewPr>
  <p:slideViewPr>
    <p:cSldViewPr snapToGrid="0">
      <p:cViewPr varScale="1">
        <p:scale>
          <a:sx n="68" d="100"/>
          <a:sy n="68" d="100"/>
        </p:scale>
        <p:origin x="792" y="66"/>
      </p:cViewPr>
      <p:guideLst>
        <p:guide orient="horz" pos="2137"/>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102" Type="http://schemas.openxmlformats.org/officeDocument/2006/relationships/viewProps" Target="viewProps.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100"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font" Target="fonts/font23.fntdata"/><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2" name="Google Shape;5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8733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80119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465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6801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Arial"/>
                <a:ea typeface="Arial"/>
                <a:cs typeface="Arial"/>
                <a:sym typeface="Arial"/>
              </a:rPr>
              <a:t>34</a:t>
            </a:fld>
            <a:endParaRPr lang="en-GB"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56854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2835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 name="Google Shape;18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3491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4" name="Google Shape;38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29" name="Google Shape;429;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u="none" strike="noStrike" cap="none">
                <a:solidFill>
                  <a:srgbClr val="000000"/>
                </a:solidFill>
                <a:latin typeface="Arial"/>
                <a:ea typeface="Arial"/>
                <a:cs typeface="Arial"/>
                <a:sym typeface="Arial"/>
              </a:rPr>
              <a:t>45</a:t>
            </a:fld>
            <a:endParaRPr sz="1200" u="none" strike="noStrike" cap="non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7" name="Google Shape;527;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59" name="Google Shape;15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9629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Arial"/>
                <a:ea typeface="Arial"/>
                <a:cs typeface="Arial"/>
                <a:sym typeface="Arial"/>
              </a:rPr>
              <a:t>52</a:t>
            </a:fld>
            <a:endParaRPr lang="en-GB"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764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1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9" name="Google Shape;639;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4" name="Google Shape;784;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6" name="Google Shape;856;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180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569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429" name="Google Shape;429;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u="none" strike="noStrike" cap="none">
                <a:solidFill>
                  <a:srgbClr val="000000"/>
                </a:solidFill>
                <a:latin typeface="Arial"/>
                <a:ea typeface="Arial"/>
                <a:cs typeface="Arial"/>
                <a:sym typeface="Arial"/>
              </a:rPr>
              <a:t>7</a:t>
            </a:fld>
            <a:endParaRPr sz="120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29846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2" name="Google Shape;56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7016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2" name="Google Shape;57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7285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2" name="Google Shape;5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224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1.emf"/><Relationship Id="rId4" Type="http://schemas.openxmlformats.org/officeDocument/2006/relationships/tags" Target="../tags/tag4.xml"/><Relationship Id="rId9"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Frontpage">
  <p:cSld name="Frontpage">
    <p:bg>
      <p:bgPr>
        <a:solidFill>
          <a:schemeClr val="dk1"/>
        </a:solidFill>
        <a:effectLst/>
      </p:bgPr>
    </p:bg>
    <p:spTree>
      <p:nvGrpSpPr>
        <p:cNvPr id="1" name="Shape 13"/>
        <p:cNvGrpSpPr/>
        <p:nvPr/>
      </p:nvGrpSpPr>
      <p:grpSpPr>
        <a:xfrm>
          <a:off x="0" y="0"/>
          <a:ext cx="0" cy="0"/>
          <a:chOff x="0" y="0"/>
          <a:chExt cx="0" cy="0"/>
        </a:xfrm>
      </p:grpSpPr>
      <p:sp>
        <p:nvSpPr>
          <p:cNvPr id="14" name="Google Shape;14;p59"/>
          <p:cNvSpPr>
            <a:spLocks noGrp="1"/>
          </p:cNvSpPr>
          <p:nvPr>
            <p:ph type="pic" idx="2"/>
          </p:nvPr>
        </p:nvSpPr>
        <p:spPr>
          <a:xfrm>
            <a:off x="551942" y="326582"/>
            <a:ext cx="1998218" cy="1045018"/>
          </a:xfrm>
          <a:prstGeom prst="rect">
            <a:avLst/>
          </a:prstGeom>
          <a:noFill/>
          <a:ln>
            <a:noFill/>
          </a:ln>
        </p:spPr>
      </p:sp>
      <p:sp>
        <p:nvSpPr>
          <p:cNvPr id="15" name="Google Shape;15;p59"/>
          <p:cNvSpPr txBox="1">
            <a:spLocks noGrp="1"/>
          </p:cNvSpPr>
          <p:nvPr>
            <p:ph type="body" idx="1"/>
          </p:nvPr>
        </p:nvSpPr>
        <p:spPr>
          <a:xfrm>
            <a:off x="554736" y="4510168"/>
            <a:ext cx="6255258" cy="215444"/>
          </a:xfrm>
          <a:prstGeom prst="rect">
            <a:avLst/>
          </a:prstGeom>
          <a:solidFill>
            <a:schemeClr val="dk1"/>
          </a:solidFill>
          <a:ln>
            <a:noFill/>
          </a:ln>
        </p:spPr>
        <p:txBody>
          <a:bodyPr spcFirstLastPara="1" wrap="square" lIns="0" tIns="0" rIns="0" bIns="0" anchor="t" anchorCtr="0">
            <a:noAutofit/>
          </a:bodyPr>
          <a:lstStyle>
            <a:lvl1pPr marL="457200" lvl="0" indent="-228600" algn="l">
              <a:lnSpc>
                <a:spcPct val="100000"/>
              </a:lnSpc>
              <a:spcBef>
                <a:spcPts val="300"/>
              </a:spcBef>
              <a:spcAft>
                <a:spcPts val="0"/>
              </a:spcAft>
              <a:buClr>
                <a:schemeClr val="lt2"/>
              </a:buClr>
              <a:buSzPts val="1400"/>
              <a:buNone/>
              <a:defRPr sz="1400">
                <a:solidFill>
                  <a:schemeClr val="lt2"/>
                </a:solidFill>
                <a:latin typeface="Lora"/>
                <a:ea typeface="Lora"/>
                <a:cs typeface="Lora"/>
                <a:sym typeface="Lora"/>
              </a:defRPr>
            </a:lvl1pPr>
            <a:lvl2pPr marL="914400" lvl="1" indent="-228600" algn="l">
              <a:lnSpc>
                <a:spcPct val="100000"/>
              </a:lnSpc>
              <a:spcBef>
                <a:spcPts val="300"/>
              </a:spcBef>
              <a:spcAft>
                <a:spcPts val="0"/>
              </a:spcAft>
              <a:buClr>
                <a:schemeClr val="lt1"/>
              </a:buClr>
              <a:buSzPts val="1600"/>
              <a:buNone/>
              <a:defRPr>
                <a:solidFill>
                  <a:schemeClr val="lt1"/>
                </a:solidFill>
              </a:defRPr>
            </a:lvl2pPr>
            <a:lvl3pPr marL="1371600" lvl="2" indent="-228600" algn="l">
              <a:lnSpc>
                <a:spcPct val="100000"/>
              </a:lnSpc>
              <a:spcBef>
                <a:spcPts val="300"/>
              </a:spcBef>
              <a:spcAft>
                <a:spcPts val="0"/>
              </a:spcAft>
              <a:buClr>
                <a:schemeClr val="lt1"/>
              </a:buClr>
              <a:buSzPts val="1600"/>
              <a:buNone/>
              <a:defRPr>
                <a:solidFill>
                  <a:schemeClr val="lt1"/>
                </a:solidFill>
              </a:defRPr>
            </a:lvl3pPr>
            <a:lvl4pPr marL="1828800" lvl="3" indent="-228600" algn="l">
              <a:lnSpc>
                <a:spcPct val="100000"/>
              </a:lnSpc>
              <a:spcBef>
                <a:spcPts val="300"/>
              </a:spcBef>
              <a:spcAft>
                <a:spcPts val="0"/>
              </a:spcAft>
              <a:buClr>
                <a:schemeClr val="lt1"/>
              </a:buClr>
              <a:buSzPts val="1600"/>
              <a:buNone/>
              <a:defRPr>
                <a:solidFill>
                  <a:schemeClr val="lt1"/>
                </a:solidFill>
              </a:defRPr>
            </a:lvl4pPr>
            <a:lvl5pPr marL="2286000" lvl="4" indent="-228600" algn="l">
              <a:lnSpc>
                <a:spcPct val="100000"/>
              </a:lnSpc>
              <a:spcBef>
                <a:spcPts val="300"/>
              </a:spcBef>
              <a:spcAft>
                <a:spcPts val="0"/>
              </a:spcAft>
              <a:buClr>
                <a:schemeClr val="lt1"/>
              </a:buClr>
              <a:buSzPts val="1500"/>
              <a:buNone/>
              <a:defRPr>
                <a:solidFill>
                  <a:schemeClr val="lt1"/>
                </a:solidFill>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
        <p:nvSpPr>
          <p:cNvPr id="16" name="Google Shape;16;p59"/>
          <p:cNvSpPr txBox="1">
            <a:spLocks noGrp="1"/>
          </p:cNvSpPr>
          <p:nvPr>
            <p:ph type="subTitle" idx="3"/>
          </p:nvPr>
        </p:nvSpPr>
        <p:spPr>
          <a:xfrm>
            <a:off x="551942" y="4092559"/>
            <a:ext cx="6255258" cy="307777"/>
          </a:xfrm>
          <a:prstGeom prst="rect">
            <a:avLst/>
          </a:prstGeom>
          <a:solidFill>
            <a:schemeClr val="dk1"/>
          </a:solid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2000"/>
              <a:buNone/>
              <a:defRPr sz="200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17" name="Google Shape;17;p59"/>
          <p:cNvSpPr txBox="1">
            <a:spLocks noGrp="1"/>
          </p:cNvSpPr>
          <p:nvPr>
            <p:ph type="title"/>
          </p:nvPr>
        </p:nvSpPr>
        <p:spPr>
          <a:xfrm>
            <a:off x="551942" y="2519680"/>
            <a:ext cx="6255258" cy="1451832"/>
          </a:xfrm>
          <a:prstGeom prst="rect">
            <a:avLst/>
          </a:prstGeom>
          <a:solidFill>
            <a:schemeClr val="dk1"/>
          </a:solidFill>
          <a:ln>
            <a:noFill/>
          </a:ln>
        </p:spPr>
        <p:txBody>
          <a:bodyPr spcFirstLastPara="1" wrap="square" lIns="0" tIns="0" rIns="0" bIns="0" anchor="b" anchorCtr="0">
            <a:normAutofit/>
          </a:bodyPr>
          <a:lstStyle>
            <a:lvl1pPr lvl="0" algn="l">
              <a:lnSpc>
                <a:spcPct val="100000"/>
              </a:lnSpc>
              <a:spcBef>
                <a:spcPts val="0"/>
              </a:spcBef>
              <a:spcAft>
                <a:spcPts val="0"/>
              </a:spcAft>
              <a:buClr>
                <a:schemeClr val="lt2"/>
              </a:buClr>
              <a:buSzPts val="4400"/>
              <a:buFont typeface="Roboto Black"/>
              <a:buNone/>
              <a:defRPr sz="4400">
                <a:solidFill>
                  <a:schemeClr val="lt2"/>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59"/>
          <p:cNvSpPr txBox="1">
            <a:spLocks noGrp="1"/>
          </p:cNvSpPr>
          <p:nvPr>
            <p:ph type="body" idx="4"/>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4 grey">
  <p:cSld name="1/4 grey">
    <p:spTree>
      <p:nvGrpSpPr>
        <p:cNvPr id="1" name="Shape 70"/>
        <p:cNvGrpSpPr/>
        <p:nvPr/>
      </p:nvGrpSpPr>
      <p:grpSpPr>
        <a:xfrm>
          <a:off x="0" y="0"/>
          <a:ext cx="0" cy="0"/>
          <a:chOff x="0" y="0"/>
          <a:chExt cx="0" cy="0"/>
        </a:xfrm>
      </p:grpSpPr>
      <p:sp>
        <p:nvSpPr>
          <p:cNvPr id="71" name="Google Shape;71;p72"/>
          <p:cNvSpPr/>
          <p:nvPr/>
        </p:nvSpPr>
        <p:spPr>
          <a:xfrm>
            <a:off x="3413760" y="0"/>
            <a:ext cx="8778240"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8D8D8"/>
              </a:solidFill>
              <a:latin typeface="Arial"/>
              <a:ea typeface="Arial"/>
              <a:cs typeface="Arial"/>
              <a:sym typeface="Arial"/>
            </a:endParaRPr>
          </a:p>
        </p:txBody>
      </p:sp>
      <p:sp>
        <p:nvSpPr>
          <p:cNvPr id="72" name="Google Shape;72;p72"/>
          <p:cNvSpPr txBox="1"/>
          <p:nvPr/>
        </p:nvSpPr>
        <p:spPr>
          <a:xfrm>
            <a:off x="10443870" y="6499381"/>
            <a:ext cx="8335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900" b="0" i="0" u="none" strike="noStrike" cap="none">
                <a:solidFill>
                  <a:schemeClr val="lt2"/>
                </a:solidFill>
                <a:latin typeface="Roboto Condensed"/>
                <a:ea typeface="Roboto Condensed"/>
                <a:cs typeface="Roboto Condensed"/>
                <a:sym typeface="Roboto Condensed"/>
              </a:rPr>
              <a:t>Company Name</a:t>
            </a:r>
            <a:endParaRPr sz="1400" b="0" i="0" u="none" strike="noStrike" cap="none">
              <a:solidFill>
                <a:srgbClr val="000000"/>
              </a:solidFill>
              <a:latin typeface="Arial"/>
              <a:ea typeface="Arial"/>
              <a:cs typeface="Arial"/>
              <a:sym typeface="Arial"/>
            </a:endParaRPr>
          </a:p>
        </p:txBody>
      </p:sp>
      <p:sp>
        <p:nvSpPr>
          <p:cNvPr id="73" name="Google Shape;73;p72"/>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2"/>
                </a:solidFill>
                <a:latin typeface="Roboto Condensed"/>
                <a:ea typeface="Roboto Condensed"/>
                <a:cs typeface="Roboto Condensed"/>
                <a:sym typeface="Roboto Condensed"/>
              </a:rPr>
              <a:t>‹#›</a:t>
            </a:fld>
            <a:endParaRPr sz="900" b="0" i="0" u="none" strike="noStrike" cap="none">
              <a:solidFill>
                <a:schemeClr val="lt2"/>
              </a:solidFill>
              <a:latin typeface="Roboto Condensed"/>
              <a:ea typeface="Roboto Condensed"/>
              <a:cs typeface="Roboto Condensed"/>
              <a:sym typeface="Roboto Condensed"/>
            </a:endParaRPr>
          </a:p>
        </p:txBody>
      </p:sp>
      <p:sp>
        <p:nvSpPr>
          <p:cNvPr id="74" name="Google Shape;74;p72"/>
          <p:cNvSpPr txBox="1">
            <a:spLocks noGrp="1"/>
          </p:cNvSpPr>
          <p:nvPr>
            <p:ph type="title"/>
          </p:nvPr>
        </p:nvSpPr>
        <p:spPr>
          <a:xfrm>
            <a:off x="554736" y="2133601"/>
            <a:ext cx="2514600" cy="138021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solidFill>
                  <a:schemeClr val="lt2"/>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2"/>
          <p:cNvSpPr txBox="1">
            <a:spLocks noGrp="1"/>
          </p:cNvSpPr>
          <p:nvPr>
            <p:ph type="subTitle" idx="1"/>
          </p:nvPr>
        </p:nvSpPr>
        <p:spPr>
          <a:xfrm>
            <a:off x="554736" y="3659644"/>
            <a:ext cx="2514600" cy="553998"/>
          </a:xfrm>
          <a:prstGeom prst="rect">
            <a:avLst/>
          </a:prstGeom>
          <a:noFill/>
          <a:ln>
            <a:noFill/>
          </a:ln>
        </p:spPr>
        <p:txBody>
          <a:bodyPr spcFirstLastPara="1" wrap="square" lIns="0" tIns="0" rIns="0" bIns="0" anchor="t" anchorCtr="0">
            <a:sp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76" name="Google Shape;76;p72"/>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2/3 grey">
  <p:cSld name="2/3 grey">
    <p:spTree>
      <p:nvGrpSpPr>
        <p:cNvPr id="1" name="Shape 77"/>
        <p:cNvGrpSpPr/>
        <p:nvPr/>
      </p:nvGrpSpPr>
      <p:grpSpPr>
        <a:xfrm>
          <a:off x="0" y="0"/>
          <a:ext cx="0" cy="0"/>
          <a:chOff x="0" y="0"/>
          <a:chExt cx="0" cy="0"/>
        </a:xfrm>
      </p:grpSpPr>
      <p:sp>
        <p:nvSpPr>
          <p:cNvPr id="78" name="Google Shape;78;p74"/>
          <p:cNvSpPr txBox="1">
            <a:spLocks noGrp="1"/>
          </p:cNvSpPr>
          <p:nvPr>
            <p:ph type="title"/>
          </p:nvPr>
        </p:nvSpPr>
        <p:spPr>
          <a:xfrm>
            <a:off x="554736" y="355092"/>
            <a:ext cx="6967728"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4"/>
          <p:cNvSpPr/>
          <p:nvPr/>
        </p:nvSpPr>
        <p:spPr>
          <a:xfrm>
            <a:off x="7830312" y="0"/>
            <a:ext cx="4361688"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0F0F0"/>
              </a:solidFill>
              <a:latin typeface="Arial"/>
              <a:ea typeface="Arial"/>
              <a:cs typeface="Arial"/>
              <a:sym typeface="Arial"/>
            </a:endParaRPr>
          </a:p>
        </p:txBody>
      </p:sp>
      <p:sp>
        <p:nvSpPr>
          <p:cNvPr id="80" name="Google Shape;80;p74"/>
          <p:cNvSpPr txBox="1"/>
          <p:nvPr/>
        </p:nvSpPr>
        <p:spPr>
          <a:xfrm>
            <a:off x="10443870" y="6499381"/>
            <a:ext cx="8335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900" b="0" i="0" u="none" strike="noStrike" cap="none">
                <a:solidFill>
                  <a:schemeClr val="lt2"/>
                </a:solidFill>
                <a:latin typeface="Roboto Condensed"/>
                <a:ea typeface="Roboto Condensed"/>
                <a:cs typeface="Roboto Condensed"/>
                <a:sym typeface="Roboto Condensed"/>
              </a:rPr>
              <a:t>Reeprex B.V.</a:t>
            </a:r>
            <a:endParaRPr sz="1400" b="0" i="0" u="none" strike="noStrike" cap="none">
              <a:solidFill>
                <a:srgbClr val="000000"/>
              </a:solidFill>
              <a:latin typeface="Arial"/>
              <a:ea typeface="Arial"/>
              <a:cs typeface="Arial"/>
              <a:sym typeface="Arial"/>
            </a:endParaRPr>
          </a:p>
        </p:txBody>
      </p:sp>
      <p:sp>
        <p:nvSpPr>
          <p:cNvPr id="81" name="Google Shape;81;p74"/>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1"/>
                </a:solidFill>
                <a:latin typeface="Roboto Condensed"/>
                <a:ea typeface="Roboto Condensed"/>
                <a:cs typeface="Roboto Condensed"/>
                <a:sym typeface="Roboto Condensed"/>
              </a:rPr>
              <a:t>‹#›</a:t>
            </a:fld>
            <a:endParaRPr sz="900" b="0" i="0" u="none" strike="noStrike" cap="none">
              <a:solidFill>
                <a:schemeClr val="lt1"/>
              </a:solidFill>
              <a:latin typeface="Roboto Condensed"/>
              <a:ea typeface="Roboto Condensed"/>
              <a:cs typeface="Roboto Condensed"/>
              <a:sym typeface="Roboto Condensed"/>
            </a:endParaRPr>
          </a:p>
        </p:txBody>
      </p:sp>
      <p:cxnSp>
        <p:nvCxnSpPr>
          <p:cNvPr id="82" name="Google Shape;82;p74"/>
          <p:cNvCxnSpPr/>
          <p:nvPr/>
        </p:nvCxnSpPr>
        <p:spPr>
          <a:xfrm>
            <a:off x="554736" y="1181906"/>
            <a:ext cx="6967728" cy="0"/>
          </a:xfrm>
          <a:prstGeom prst="straightConnector1">
            <a:avLst/>
          </a:prstGeom>
          <a:noFill/>
          <a:ln w="9525" cap="flat" cmpd="sng">
            <a:solidFill>
              <a:schemeClr val="dk1"/>
            </a:solidFill>
            <a:prstDash val="solid"/>
            <a:miter lim="800000"/>
            <a:headEnd type="none" w="sm" len="sm"/>
            <a:tailEnd type="none" w="sm" len="sm"/>
          </a:ln>
        </p:spPr>
      </p:cxnSp>
      <p:sp>
        <p:nvSpPr>
          <p:cNvPr id="83" name="Google Shape;83;p74"/>
          <p:cNvSpPr txBox="1">
            <a:spLocks noGrp="1"/>
          </p:cNvSpPr>
          <p:nvPr>
            <p:ph type="subTitle" idx="1"/>
          </p:nvPr>
        </p:nvSpPr>
        <p:spPr>
          <a:xfrm>
            <a:off x="554736" y="1291125"/>
            <a:ext cx="6967728" cy="2769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84" name="Google Shape;84;p74"/>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3/4 grey">
  <p:cSld name="3/4 grey">
    <p:spTree>
      <p:nvGrpSpPr>
        <p:cNvPr id="1" name="Shape 85"/>
        <p:cNvGrpSpPr/>
        <p:nvPr/>
      </p:nvGrpSpPr>
      <p:grpSpPr>
        <a:xfrm>
          <a:off x="0" y="0"/>
          <a:ext cx="0" cy="0"/>
          <a:chOff x="0" y="0"/>
          <a:chExt cx="0" cy="0"/>
        </a:xfrm>
      </p:grpSpPr>
      <p:sp>
        <p:nvSpPr>
          <p:cNvPr id="86" name="Google Shape;86;p75"/>
          <p:cNvSpPr/>
          <p:nvPr/>
        </p:nvSpPr>
        <p:spPr>
          <a:xfrm>
            <a:off x="8781416" y="0"/>
            <a:ext cx="3410584"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Roboto Condensed"/>
              <a:buNone/>
            </a:pPr>
            <a:endParaRPr sz="1800" b="0" i="0" u="none" strike="noStrike" cap="none">
              <a:solidFill>
                <a:srgbClr val="F0F0F0"/>
              </a:solidFill>
              <a:latin typeface="Arial"/>
              <a:ea typeface="Arial"/>
              <a:cs typeface="Arial"/>
              <a:sym typeface="Arial"/>
            </a:endParaRPr>
          </a:p>
        </p:txBody>
      </p:sp>
      <p:sp>
        <p:nvSpPr>
          <p:cNvPr id="87" name="Google Shape;87;p75"/>
          <p:cNvSpPr txBox="1"/>
          <p:nvPr/>
        </p:nvSpPr>
        <p:spPr>
          <a:xfrm>
            <a:off x="10443870" y="6499381"/>
            <a:ext cx="8335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900" b="0" i="0" u="none" strike="noStrike" cap="none">
                <a:solidFill>
                  <a:schemeClr val="lt2"/>
                </a:solidFill>
                <a:latin typeface="Roboto Condensed"/>
                <a:ea typeface="Roboto Condensed"/>
                <a:cs typeface="Roboto Condensed"/>
                <a:sym typeface="Roboto Condensed"/>
              </a:rPr>
              <a:t>Reprex B.V.</a:t>
            </a:r>
            <a:endParaRPr sz="1400" b="0" i="0" u="none" strike="noStrike" cap="none">
              <a:solidFill>
                <a:srgbClr val="000000"/>
              </a:solidFill>
              <a:latin typeface="Arial"/>
              <a:ea typeface="Arial"/>
              <a:cs typeface="Arial"/>
              <a:sym typeface="Arial"/>
            </a:endParaRPr>
          </a:p>
        </p:txBody>
      </p:sp>
      <p:sp>
        <p:nvSpPr>
          <p:cNvPr id="88" name="Google Shape;88;p75"/>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rgbClr val="000000"/>
                </a:solidFill>
                <a:latin typeface="Arial"/>
                <a:ea typeface="Arial"/>
                <a:cs typeface="Arial"/>
                <a:sym typeface="Arial"/>
              </a:rPr>
              <a:t>‹#›</a:t>
            </a:fld>
            <a:endParaRPr sz="900" b="0" i="0" u="none" strike="noStrike" cap="none">
              <a:solidFill>
                <a:srgbClr val="000000"/>
              </a:solidFill>
              <a:latin typeface="Arial"/>
              <a:ea typeface="Arial"/>
              <a:cs typeface="Arial"/>
              <a:sym typeface="Arial"/>
            </a:endParaRPr>
          </a:p>
        </p:txBody>
      </p:sp>
      <p:sp>
        <p:nvSpPr>
          <p:cNvPr id="89" name="Google Shape;89;p75"/>
          <p:cNvSpPr txBox="1">
            <a:spLocks noGrp="1"/>
          </p:cNvSpPr>
          <p:nvPr>
            <p:ph type="title"/>
          </p:nvPr>
        </p:nvSpPr>
        <p:spPr>
          <a:xfrm>
            <a:off x="554736" y="354162"/>
            <a:ext cx="7918704"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75"/>
          <p:cNvSpPr txBox="1">
            <a:spLocks noGrp="1"/>
          </p:cNvSpPr>
          <p:nvPr>
            <p:ph type="subTitle" idx="1"/>
          </p:nvPr>
        </p:nvSpPr>
        <p:spPr>
          <a:xfrm>
            <a:off x="554736" y="1291125"/>
            <a:ext cx="7918704" cy="297181"/>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91" name="Google Shape;91;p75"/>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End">
  <p:cSld name="End">
    <p:spTree>
      <p:nvGrpSpPr>
        <p:cNvPr id="1" name="Shape 92"/>
        <p:cNvGrpSpPr/>
        <p:nvPr/>
      </p:nvGrpSpPr>
      <p:grpSpPr>
        <a:xfrm>
          <a:off x="0" y="0"/>
          <a:ext cx="0" cy="0"/>
          <a:chOff x="0" y="0"/>
          <a:chExt cx="0" cy="0"/>
        </a:xfrm>
      </p:grpSpPr>
      <p:sp>
        <p:nvSpPr>
          <p:cNvPr id="93" name="Google Shape;93;p76"/>
          <p:cNvSpPr>
            <a:spLocks noGrp="1"/>
          </p:cNvSpPr>
          <p:nvPr>
            <p:ph type="pic" idx="2"/>
          </p:nvPr>
        </p:nvSpPr>
        <p:spPr>
          <a:xfrm>
            <a:off x="5096891" y="2906491"/>
            <a:ext cx="1998218" cy="1045018"/>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breaker blue">
  <p:cSld name="Section breaker blue">
    <p:bg>
      <p:bgPr>
        <a:solidFill>
          <a:schemeClr val="accent1"/>
        </a:solidFill>
        <a:effectLst/>
      </p:bgPr>
    </p:bg>
    <p:spTree>
      <p:nvGrpSpPr>
        <p:cNvPr id="1" name="Shape 94"/>
        <p:cNvGrpSpPr/>
        <p:nvPr/>
      </p:nvGrpSpPr>
      <p:grpSpPr>
        <a:xfrm>
          <a:off x="0" y="0"/>
          <a:ext cx="0" cy="0"/>
          <a:chOff x="0" y="0"/>
          <a:chExt cx="0" cy="0"/>
        </a:xfrm>
      </p:grpSpPr>
      <p:sp>
        <p:nvSpPr>
          <p:cNvPr id="95" name="Google Shape;95;p77"/>
          <p:cNvSpPr txBox="1">
            <a:spLocks noGrp="1"/>
          </p:cNvSpPr>
          <p:nvPr>
            <p:ph type="title"/>
          </p:nvPr>
        </p:nvSpPr>
        <p:spPr>
          <a:xfrm>
            <a:off x="554736" y="4580468"/>
            <a:ext cx="11082528" cy="67710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4400"/>
              <a:buFont typeface="Roboto Black"/>
              <a:buNone/>
              <a:defRPr sz="4400">
                <a:solidFill>
                  <a:schemeClr val="lt2"/>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77"/>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2"/>
                </a:solidFill>
                <a:latin typeface="Roboto Condensed"/>
                <a:ea typeface="Roboto Condensed"/>
                <a:cs typeface="Roboto Condensed"/>
                <a:sym typeface="Roboto Condensed"/>
              </a:rPr>
              <a:t>‹#›</a:t>
            </a:fld>
            <a:endParaRPr sz="900" b="0" i="0" u="none" strike="noStrike" cap="none">
              <a:solidFill>
                <a:schemeClr val="lt2"/>
              </a:solidFill>
              <a:latin typeface="Roboto Condensed"/>
              <a:ea typeface="Roboto Condensed"/>
              <a:cs typeface="Roboto Condensed"/>
              <a:sym typeface="Roboto Condensed"/>
            </a:endParaRPr>
          </a:p>
        </p:txBody>
      </p:sp>
      <p:sp>
        <p:nvSpPr>
          <p:cNvPr id="97" name="Google Shape;97;p77"/>
          <p:cNvSpPr txBox="1"/>
          <p:nvPr/>
        </p:nvSpPr>
        <p:spPr>
          <a:xfrm>
            <a:off x="1843088" y="-800100"/>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Roboto Condensed"/>
              <a:buNone/>
            </a:pPr>
            <a:endParaRPr sz="1600" b="0" i="0" u="none" strike="noStrike" cap="none">
              <a:solidFill>
                <a:schemeClr val="dk1"/>
              </a:solidFill>
              <a:latin typeface="Roboto Condensed"/>
              <a:ea typeface="Roboto Condensed"/>
              <a:cs typeface="Roboto Condensed"/>
              <a:sym typeface="Roboto Condensed"/>
            </a:endParaRPr>
          </a:p>
        </p:txBody>
      </p:sp>
      <p:sp>
        <p:nvSpPr>
          <p:cNvPr id="98" name="Google Shape;98;p77"/>
          <p:cNvSpPr txBox="1">
            <a:spLocks noGrp="1"/>
          </p:cNvSpPr>
          <p:nvPr>
            <p:ph type="body" idx="1"/>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9"/>
        <p:cNvGrpSpPr/>
        <p:nvPr/>
      </p:nvGrpSpPr>
      <p:grpSpPr>
        <a:xfrm>
          <a:off x="0" y="0"/>
          <a:ext cx="0" cy="0"/>
          <a:chOff x="0" y="0"/>
          <a:chExt cx="0" cy="0"/>
        </a:xfrm>
      </p:grpSpPr>
      <p:sp>
        <p:nvSpPr>
          <p:cNvPr id="100" name="Google Shape;100;p78"/>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78"/>
          <p:cNvSpPr txBox="1">
            <a:spLocks noGrp="1"/>
          </p:cNvSpPr>
          <p:nvPr>
            <p:ph type="body" idx="1"/>
          </p:nvPr>
        </p:nvSpPr>
        <p:spPr>
          <a:xfrm>
            <a:off x="569118" y="1400032"/>
            <a:ext cx="11072019" cy="482942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616"/>
              </a:buClr>
              <a:buSzPts val="1800"/>
              <a:buChar char="•"/>
              <a:defRPr/>
            </a:lvl1pPr>
            <a:lvl2pPr marL="914400" lvl="1" indent="-342900" algn="l">
              <a:lnSpc>
                <a:spcPct val="90000"/>
              </a:lnSpc>
              <a:spcBef>
                <a:spcPts val="500"/>
              </a:spcBef>
              <a:spcAft>
                <a:spcPts val="0"/>
              </a:spcAft>
              <a:buClr>
                <a:srgbClr val="171616"/>
              </a:buClr>
              <a:buSzPts val="1800"/>
              <a:buChar char="•"/>
              <a:defRPr/>
            </a:lvl2pPr>
            <a:lvl3pPr marL="1371600" lvl="2" indent="-342900" algn="l">
              <a:lnSpc>
                <a:spcPct val="90000"/>
              </a:lnSpc>
              <a:spcBef>
                <a:spcPts val="500"/>
              </a:spcBef>
              <a:spcAft>
                <a:spcPts val="0"/>
              </a:spcAft>
              <a:buClr>
                <a:srgbClr val="171616"/>
              </a:buClr>
              <a:buSzPts val="1800"/>
              <a:buChar char="•"/>
              <a:defRPr/>
            </a:lvl3pPr>
            <a:lvl4pPr marL="1828800" lvl="3" indent="-342900" algn="l">
              <a:lnSpc>
                <a:spcPct val="90000"/>
              </a:lnSpc>
              <a:spcBef>
                <a:spcPts val="500"/>
              </a:spcBef>
              <a:spcAft>
                <a:spcPts val="0"/>
              </a:spcAft>
              <a:buClr>
                <a:srgbClr val="171616"/>
              </a:buClr>
              <a:buSzPts val="1800"/>
              <a:buChar char="•"/>
              <a:defRPr/>
            </a:lvl4pPr>
            <a:lvl5pPr marL="2286000" lvl="4" indent="-342900" algn="l">
              <a:lnSpc>
                <a:spcPct val="9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78"/>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2"/>
                </a:solidFill>
                <a:latin typeface="Roboto Condensed"/>
                <a:ea typeface="Roboto Condensed"/>
                <a:cs typeface="Roboto Condensed"/>
                <a:sym typeface="Roboto Condensed"/>
              </a:rPr>
              <a:t>‹#›</a:t>
            </a:fld>
            <a:endParaRPr sz="900" b="0" i="0" u="none" strike="noStrike" cap="none">
              <a:solidFill>
                <a:schemeClr val="lt2"/>
              </a:solidFill>
              <a:latin typeface="Roboto Condensed"/>
              <a:ea typeface="Roboto Condensed"/>
              <a:cs typeface="Roboto Condensed"/>
              <a:sym typeface="Roboto Condensed"/>
            </a:endParaRPr>
          </a:p>
        </p:txBody>
      </p:sp>
      <p:sp>
        <p:nvSpPr>
          <p:cNvPr id="103" name="Google Shape;103;p78"/>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Default">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229050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8"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355092"/>
            <a:ext cx="11082528" cy="731520"/>
          </a:xfrm>
        </p:spPr>
        <p:txBody>
          <a:bodyPr vert="horz"/>
          <a:lstStyle>
            <a:lvl1pPr>
              <a:defRPr>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bg2"/>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3673998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p left title">
  <p:cSld name="Top left title">
    <p:spTree>
      <p:nvGrpSpPr>
        <p:cNvPr id="1" name="Shape 24"/>
        <p:cNvGrpSpPr/>
        <p:nvPr/>
      </p:nvGrpSpPr>
      <p:grpSpPr>
        <a:xfrm>
          <a:off x="0" y="0"/>
          <a:ext cx="0" cy="0"/>
          <a:chOff x="0" y="0"/>
          <a:chExt cx="0" cy="0"/>
        </a:xfrm>
      </p:grpSpPr>
      <p:sp>
        <p:nvSpPr>
          <p:cNvPr id="25" name="Google Shape;25;p61"/>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1"/>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2"/>
                </a:solidFill>
                <a:latin typeface="Roboto Condensed"/>
                <a:ea typeface="Roboto Condensed"/>
                <a:cs typeface="Roboto Condensed"/>
                <a:sym typeface="Roboto Condensed"/>
              </a:rPr>
              <a:t>‹#›</a:t>
            </a:fld>
            <a:endParaRPr sz="900" b="0" i="0" u="none" strike="noStrike" cap="none">
              <a:solidFill>
                <a:schemeClr val="lt2"/>
              </a:solidFill>
              <a:latin typeface="Roboto Condensed"/>
              <a:ea typeface="Roboto Condensed"/>
              <a:cs typeface="Roboto Condensed"/>
              <a:sym typeface="Roboto Condensed"/>
            </a:endParaRPr>
          </a:p>
        </p:txBody>
      </p:sp>
      <p:sp>
        <p:nvSpPr>
          <p:cNvPr id="27" name="Google Shape;27;p61"/>
          <p:cNvSpPr txBox="1">
            <a:spLocks noGrp="1"/>
          </p:cNvSpPr>
          <p:nvPr>
            <p:ph type="body" idx="1"/>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3 grey">
  <p:cSld name="1/3 grey">
    <p:spTree>
      <p:nvGrpSpPr>
        <p:cNvPr id="1" name="Shape 28"/>
        <p:cNvGrpSpPr/>
        <p:nvPr/>
      </p:nvGrpSpPr>
      <p:grpSpPr>
        <a:xfrm>
          <a:off x="0" y="0"/>
          <a:ext cx="0" cy="0"/>
          <a:chOff x="0" y="0"/>
          <a:chExt cx="0" cy="0"/>
        </a:xfrm>
      </p:grpSpPr>
      <p:sp>
        <p:nvSpPr>
          <p:cNvPr id="29" name="Google Shape;29;p68"/>
          <p:cNvSpPr/>
          <p:nvPr/>
        </p:nvSpPr>
        <p:spPr>
          <a:xfrm>
            <a:off x="4364736" y="0"/>
            <a:ext cx="7827264"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0F0F0"/>
              </a:solidFill>
              <a:latin typeface="Arial"/>
              <a:ea typeface="Arial"/>
              <a:cs typeface="Arial"/>
              <a:sym typeface="Arial"/>
            </a:endParaRPr>
          </a:p>
        </p:txBody>
      </p:sp>
      <p:sp>
        <p:nvSpPr>
          <p:cNvPr id="30" name="Google Shape;30;p68"/>
          <p:cNvSpPr txBox="1"/>
          <p:nvPr/>
        </p:nvSpPr>
        <p:spPr>
          <a:xfrm>
            <a:off x="10616994" y="6499381"/>
            <a:ext cx="660438"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900" b="0" i="0" u="none" strike="noStrike" cap="none">
                <a:solidFill>
                  <a:schemeClr val="lt2"/>
                </a:solidFill>
                <a:latin typeface="Roboto Condensed"/>
                <a:ea typeface="Roboto Condensed"/>
                <a:cs typeface="Roboto Condensed"/>
                <a:sym typeface="Roboto Condensed"/>
              </a:rPr>
              <a:t>`Reprex B.V.</a:t>
            </a:r>
            <a:endParaRPr sz="1400" b="0" i="0" u="none" strike="noStrike" cap="none">
              <a:solidFill>
                <a:srgbClr val="000000"/>
              </a:solidFill>
              <a:latin typeface="Arial"/>
              <a:ea typeface="Arial"/>
              <a:cs typeface="Arial"/>
              <a:sym typeface="Arial"/>
            </a:endParaRPr>
          </a:p>
        </p:txBody>
      </p:sp>
      <p:sp>
        <p:nvSpPr>
          <p:cNvPr id="31" name="Google Shape;31;p68"/>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1"/>
                </a:solidFill>
                <a:latin typeface="Roboto Condensed"/>
                <a:ea typeface="Roboto Condensed"/>
                <a:cs typeface="Roboto Condensed"/>
                <a:sym typeface="Roboto Condensed"/>
              </a:rPr>
              <a:t>‹#›</a:t>
            </a:fld>
            <a:endParaRPr sz="900" b="0" i="0" u="none" strike="noStrike" cap="none">
              <a:solidFill>
                <a:schemeClr val="lt1"/>
              </a:solidFill>
              <a:latin typeface="Roboto Condensed"/>
              <a:ea typeface="Roboto Condensed"/>
              <a:cs typeface="Roboto Condensed"/>
              <a:sym typeface="Roboto Condensed"/>
            </a:endParaRPr>
          </a:p>
        </p:txBody>
      </p:sp>
      <p:sp>
        <p:nvSpPr>
          <p:cNvPr id="32" name="Google Shape;32;p68"/>
          <p:cNvSpPr txBox="1">
            <a:spLocks noGrp="1"/>
          </p:cNvSpPr>
          <p:nvPr>
            <p:ph type="title"/>
          </p:nvPr>
        </p:nvSpPr>
        <p:spPr>
          <a:xfrm>
            <a:off x="554736" y="2744369"/>
            <a:ext cx="3465576" cy="7694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2500"/>
              <a:buFont typeface="Roboto Black"/>
              <a:buNone/>
              <a:defRPr>
                <a:solidFill>
                  <a:schemeClr val="lt1"/>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8"/>
          <p:cNvSpPr txBox="1">
            <a:spLocks noGrp="1"/>
          </p:cNvSpPr>
          <p:nvPr>
            <p:ph type="subTitle" idx="1"/>
          </p:nvPr>
        </p:nvSpPr>
        <p:spPr>
          <a:xfrm>
            <a:off x="554735" y="3659644"/>
            <a:ext cx="3465575" cy="315471"/>
          </a:xfrm>
          <a:prstGeom prst="rect">
            <a:avLst/>
          </a:prstGeom>
          <a:noFill/>
          <a:ln>
            <a:noFill/>
          </a:ln>
        </p:spPr>
        <p:txBody>
          <a:bodyPr spcFirstLastPara="1" wrap="square" lIns="0" tIns="0" rIns="0" bIns="0" anchor="t" anchorCtr="0">
            <a:spAutoFit/>
          </a:bodyPr>
          <a:lstStyle>
            <a:lvl1pPr lvl="0" algn="l">
              <a:lnSpc>
                <a:spcPct val="100000"/>
              </a:lnSpc>
              <a:spcBef>
                <a:spcPts val="300"/>
              </a:spcBef>
              <a:spcAft>
                <a:spcPts val="0"/>
              </a:spcAft>
              <a:buClr>
                <a:schemeClr val="lt1"/>
              </a:buClr>
              <a:buSzPts val="1800"/>
              <a:buNone/>
              <a:defRPr sz="1800" b="0">
                <a:solidFill>
                  <a:schemeClr val="lt1"/>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34" name="Google Shape;34;p68"/>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efault">
  <p:cSld name="1_Default">
    <p:spTree>
      <p:nvGrpSpPr>
        <p:cNvPr id="1" name="Shape 35"/>
        <p:cNvGrpSpPr/>
        <p:nvPr/>
      </p:nvGrpSpPr>
      <p:grpSpPr>
        <a:xfrm>
          <a:off x="0" y="0"/>
          <a:ext cx="0" cy="0"/>
          <a:chOff x="0" y="0"/>
          <a:chExt cx="0" cy="0"/>
        </a:xfrm>
      </p:grpSpPr>
      <p:sp>
        <p:nvSpPr>
          <p:cNvPr id="36" name="Google Shape;36;p124"/>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500"/>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24"/>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SzPts val="1800"/>
              <a:buNone/>
              <a:defRPr sz="1800" b="0">
                <a:solidFill>
                  <a:schemeClr val="dk2"/>
                </a:solidFill>
                <a:latin typeface="Roboto"/>
                <a:ea typeface="Roboto"/>
                <a:cs typeface="Roboto"/>
                <a:sym typeface="Roboto"/>
              </a:defRPr>
            </a:lvl1pPr>
            <a:lvl2pPr lvl="1" algn="ctr">
              <a:lnSpc>
                <a:spcPct val="100000"/>
              </a:lnSpc>
              <a:spcBef>
                <a:spcPts val="300"/>
              </a:spcBef>
              <a:spcAft>
                <a:spcPts val="0"/>
              </a:spcAft>
              <a:buSzPts val="1600"/>
              <a:buNone/>
              <a:defRPr sz="2000"/>
            </a:lvl2pPr>
            <a:lvl3pPr lvl="2" algn="ctr">
              <a:lnSpc>
                <a:spcPct val="100000"/>
              </a:lnSpc>
              <a:spcBef>
                <a:spcPts val="300"/>
              </a:spcBef>
              <a:spcAft>
                <a:spcPts val="0"/>
              </a:spcAft>
              <a:buSzPts val="1600"/>
              <a:buNone/>
              <a:defRPr sz="1800"/>
            </a:lvl3pPr>
            <a:lvl4pPr lvl="3" algn="ctr">
              <a:lnSpc>
                <a:spcPct val="100000"/>
              </a:lnSpc>
              <a:spcBef>
                <a:spcPts val="300"/>
              </a:spcBef>
              <a:spcAft>
                <a:spcPts val="0"/>
              </a:spcAft>
              <a:buSzPts val="1600"/>
              <a:buNone/>
              <a:defRPr sz="1600"/>
            </a:lvl4pPr>
            <a:lvl5pPr lvl="4" algn="ctr">
              <a:lnSpc>
                <a:spcPct val="100000"/>
              </a:lnSpc>
              <a:spcBef>
                <a:spcPts val="300"/>
              </a:spcBef>
              <a:spcAft>
                <a:spcPts val="0"/>
              </a:spcAft>
              <a:buSzPts val="1500"/>
              <a:buNone/>
              <a:defRPr sz="1600"/>
            </a:lvl5pPr>
            <a:lvl6pPr lvl="5" algn="ctr">
              <a:lnSpc>
                <a:spcPct val="100000"/>
              </a:lnSpc>
              <a:spcBef>
                <a:spcPts val="300"/>
              </a:spcBef>
              <a:spcAft>
                <a:spcPts val="0"/>
              </a:spcAft>
              <a:buSzPts val="1600"/>
              <a:buNone/>
              <a:defRPr sz="1600"/>
            </a:lvl6pPr>
            <a:lvl7pPr lvl="6" algn="ctr">
              <a:lnSpc>
                <a:spcPct val="100000"/>
              </a:lnSpc>
              <a:spcBef>
                <a:spcPts val="300"/>
              </a:spcBef>
              <a:spcAft>
                <a:spcPts val="0"/>
              </a:spcAft>
              <a:buSzPts val="1600"/>
              <a:buNone/>
              <a:defRPr sz="1600"/>
            </a:lvl7pPr>
            <a:lvl8pPr lvl="7" algn="ctr">
              <a:lnSpc>
                <a:spcPct val="100000"/>
              </a:lnSpc>
              <a:spcBef>
                <a:spcPts val="300"/>
              </a:spcBef>
              <a:spcAft>
                <a:spcPts val="0"/>
              </a:spcAft>
              <a:buSzPts val="1600"/>
              <a:buNone/>
              <a:defRPr sz="1600"/>
            </a:lvl8pPr>
            <a:lvl9pPr lvl="8" algn="ctr">
              <a:lnSpc>
                <a:spcPct val="100000"/>
              </a:lnSpc>
              <a:spcBef>
                <a:spcPts val="300"/>
              </a:spcBef>
              <a:spcAft>
                <a:spcPts val="300"/>
              </a:spcAft>
              <a:buSzPts val="1600"/>
              <a:buNone/>
              <a:defRPr sz="1600"/>
            </a:lvl9pPr>
          </a:lstStyle>
          <a:p>
            <a:endParaRPr/>
          </a:p>
        </p:txBody>
      </p:sp>
      <p:sp>
        <p:nvSpPr>
          <p:cNvPr id="38" name="Google Shape;38;p124"/>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dk2"/>
                </a:solidFill>
                <a:latin typeface="Arial"/>
                <a:ea typeface="Arial"/>
                <a:cs typeface="Arial"/>
                <a:sym typeface="Arial"/>
              </a:rPr>
              <a:t>‹#›</a:t>
            </a:fld>
            <a:endParaRPr sz="900" b="0" i="0" u="none" strike="noStrike" cap="none">
              <a:solidFill>
                <a:schemeClr val="dk2"/>
              </a:solidFill>
              <a:latin typeface="Arial"/>
              <a:ea typeface="Arial"/>
              <a:cs typeface="Arial"/>
              <a:sym typeface="Arial"/>
            </a:endParaRPr>
          </a:p>
        </p:txBody>
      </p:sp>
      <p:sp>
        <p:nvSpPr>
          <p:cNvPr id="39" name="Google Shape;39;p124"/>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342900" algn="r">
              <a:lnSpc>
                <a:spcPct val="100000"/>
              </a:lnSpc>
              <a:spcBef>
                <a:spcPts val="300"/>
              </a:spcBef>
              <a:spcAft>
                <a:spcPts val="0"/>
              </a:spcAft>
              <a:buSzPts val="1800"/>
              <a:buChar char="​"/>
              <a:defRPr sz="800">
                <a:latin typeface="Lora"/>
                <a:ea typeface="Lora"/>
                <a:cs typeface="Lora"/>
                <a:sym typeface="Lora"/>
              </a:defRPr>
            </a:lvl1pPr>
            <a:lvl2pPr marL="914400" lvl="1" indent="-330200" algn="l">
              <a:lnSpc>
                <a:spcPct val="100000"/>
              </a:lnSpc>
              <a:spcBef>
                <a:spcPts val="300"/>
              </a:spcBef>
              <a:spcAft>
                <a:spcPts val="0"/>
              </a:spcAft>
              <a:buSzPts val="1600"/>
              <a:buChar char="•"/>
              <a:defRPr/>
            </a:lvl2pPr>
            <a:lvl3pPr marL="1371600" lvl="2" indent="-330200" algn="l">
              <a:lnSpc>
                <a:spcPct val="100000"/>
              </a:lnSpc>
              <a:spcBef>
                <a:spcPts val="300"/>
              </a:spcBef>
              <a:spcAft>
                <a:spcPts val="0"/>
              </a:spcAft>
              <a:buSzPts val="1600"/>
              <a:buChar char="—"/>
              <a:defRPr/>
            </a:lvl3pPr>
            <a:lvl4pPr marL="1828800" lvl="3" indent="-330200" algn="l">
              <a:lnSpc>
                <a:spcPct val="100000"/>
              </a:lnSpc>
              <a:spcBef>
                <a:spcPts val="300"/>
              </a:spcBef>
              <a:spcAft>
                <a:spcPts val="0"/>
              </a:spcAft>
              <a:buSzPts val="1600"/>
              <a:buChar char="»"/>
              <a:defRPr/>
            </a:lvl4pPr>
            <a:lvl5pPr marL="2286000" lvl="4" indent="-323850" algn="l">
              <a:lnSpc>
                <a:spcPct val="100000"/>
              </a:lnSpc>
              <a:spcBef>
                <a:spcPts val="300"/>
              </a:spcBef>
              <a:spcAft>
                <a:spcPts val="0"/>
              </a:spcAft>
              <a:buSzPts val="1500"/>
              <a:buChar char="›"/>
              <a:defRPr/>
            </a:lvl5pPr>
            <a:lvl6pPr marL="2743200" lvl="5" indent="-330200" algn="l">
              <a:lnSpc>
                <a:spcPct val="100000"/>
              </a:lnSpc>
              <a:spcBef>
                <a:spcPts val="300"/>
              </a:spcBef>
              <a:spcAft>
                <a:spcPts val="0"/>
              </a:spcAft>
              <a:buSzPts val="1600"/>
              <a:buChar char="▫"/>
              <a:defRPr/>
            </a:lvl6pPr>
            <a:lvl7pPr marL="3200400" lvl="6" indent="-330200" algn="l">
              <a:lnSpc>
                <a:spcPct val="100000"/>
              </a:lnSpc>
              <a:spcBef>
                <a:spcPts val="300"/>
              </a:spcBef>
              <a:spcAft>
                <a:spcPts val="0"/>
              </a:spcAft>
              <a:buSzPts val="1600"/>
              <a:buChar char="▫"/>
              <a:defRPr/>
            </a:lvl7pPr>
            <a:lvl8pPr marL="3657600" lvl="7" indent="-330200" algn="l">
              <a:lnSpc>
                <a:spcPct val="100000"/>
              </a:lnSpc>
              <a:spcBef>
                <a:spcPts val="300"/>
              </a:spcBef>
              <a:spcAft>
                <a:spcPts val="0"/>
              </a:spcAft>
              <a:buSzPts val="1600"/>
              <a:buChar char="▫"/>
              <a:defRPr/>
            </a:lvl8pPr>
            <a:lvl9pPr marL="4114800" lvl="8" indent="-330200" algn="l">
              <a:lnSpc>
                <a:spcPct val="100000"/>
              </a:lnSpc>
              <a:spcBef>
                <a:spcPts val="300"/>
              </a:spcBef>
              <a:spcAft>
                <a:spcPts val="300"/>
              </a:spcAft>
              <a:buSzPts val="16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40"/>
        <p:cNvGrpSpPr/>
        <p:nvPr/>
      </p:nvGrpSpPr>
      <p:grpSpPr>
        <a:xfrm>
          <a:off x="0" y="0"/>
          <a:ext cx="0" cy="0"/>
          <a:chOff x="0" y="0"/>
          <a:chExt cx="0" cy="0"/>
        </a:xfrm>
      </p:grpSpPr>
      <p:sp>
        <p:nvSpPr>
          <p:cNvPr id="41" name="Google Shape;41;p62"/>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2"/>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lvl1pPr marL="0" lvl="0" algn="l">
              <a:lnSpc>
                <a:spcPct val="100000"/>
              </a:lnSpc>
              <a:spcBef>
                <a:spcPts val="300"/>
              </a:spcBef>
              <a:spcAft>
                <a:spcPts val="0"/>
              </a:spcAft>
              <a:buClr>
                <a:schemeClr val="lt2"/>
              </a:buClr>
              <a:buSzPts val="1800"/>
              <a:buNone/>
              <a:defRPr sz="1800" b="0">
                <a:solidFill>
                  <a:schemeClr val="lt2"/>
                </a:solidFill>
                <a:latin typeface="Roboto"/>
                <a:ea typeface="Roboto"/>
                <a:cs typeface="Roboto"/>
                <a:sym typeface="Roboto"/>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dirty="0"/>
          </a:p>
        </p:txBody>
      </p:sp>
      <p:sp>
        <p:nvSpPr>
          <p:cNvPr id="43" name="Google Shape;43;p62"/>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2"/>
                </a:solidFill>
                <a:latin typeface="Roboto Condensed"/>
                <a:ea typeface="Roboto Condensed"/>
                <a:cs typeface="Roboto Condensed"/>
                <a:sym typeface="Roboto Condensed"/>
              </a:rPr>
              <a:t>‹#›</a:t>
            </a:fld>
            <a:endParaRPr sz="900" b="0" i="0" u="none" strike="noStrike" cap="none">
              <a:solidFill>
                <a:schemeClr val="lt2"/>
              </a:solidFill>
              <a:latin typeface="Roboto Condensed"/>
              <a:ea typeface="Roboto Condensed"/>
              <a:cs typeface="Roboto Condensed"/>
              <a:sym typeface="Roboto Condensed"/>
            </a:endParaRPr>
          </a:p>
        </p:txBody>
      </p:sp>
      <p:sp>
        <p:nvSpPr>
          <p:cNvPr id="44" name="Google Shape;44;p62"/>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2 grey">
  <p:cSld name="1/2 grey">
    <p:spTree>
      <p:nvGrpSpPr>
        <p:cNvPr id="1" name="Shape 45"/>
        <p:cNvGrpSpPr/>
        <p:nvPr/>
      </p:nvGrpSpPr>
      <p:grpSpPr>
        <a:xfrm>
          <a:off x="0" y="0"/>
          <a:ext cx="0" cy="0"/>
          <a:chOff x="0" y="0"/>
          <a:chExt cx="0" cy="0"/>
        </a:xfrm>
      </p:grpSpPr>
      <p:sp>
        <p:nvSpPr>
          <p:cNvPr id="46" name="Google Shape;46;p63"/>
          <p:cNvSpPr/>
          <p:nvPr/>
        </p:nvSpPr>
        <p:spPr>
          <a:xfrm>
            <a:off x="6092952" y="0"/>
            <a:ext cx="6099048"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0F0F0"/>
              </a:solidFill>
              <a:latin typeface="Arial"/>
              <a:ea typeface="Arial"/>
              <a:cs typeface="Arial"/>
              <a:sym typeface="Arial"/>
            </a:endParaRPr>
          </a:p>
        </p:txBody>
      </p:sp>
      <p:sp>
        <p:nvSpPr>
          <p:cNvPr id="47" name="Google Shape;47;p63"/>
          <p:cNvSpPr txBox="1"/>
          <p:nvPr/>
        </p:nvSpPr>
        <p:spPr>
          <a:xfrm>
            <a:off x="10759662" y="6499381"/>
            <a:ext cx="517770"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900" b="0" i="0" u="none" strike="noStrike" cap="none">
                <a:solidFill>
                  <a:schemeClr val="lt2"/>
                </a:solidFill>
                <a:latin typeface="Roboto Condensed"/>
                <a:ea typeface="Roboto Condensed"/>
                <a:cs typeface="Roboto Condensed"/>
                <a:sym typeface="Roboto Condensed"/>
              </a:rPr>
              <a:t>Reprex B.V.</a:t>
            </a:r>
            <a:endParaRPr sz="1400" b="0" i="0" u="none" strike="noStrike" cap="none">
              <a:solidFill>
                <a:srgbClr val="000000"/>
              </a:solidFill>
              <a:latin typeface="Arial"/>
              <a:ea typeface="Arial"/>
              <a:cs typeface="Arial"/>
              <a:sym typeface="Arial"/>
            </a:endParaRPr>
          </a:p>
        </p:txBody>
      </p:sp>
      <p:sp>
        <p:nvSpPr>
          <p:cNvPr id="48" name="Google Shape;48;p63"/>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1"/>
                </a:solidFill>
                <a:latin typeface="Roboto Condensed"/>
                <a:ea typeface="Roboto Condensed"/>
                <a:cs typeface="Roboto Condensed"/>
                <a:sym typeface="Roboto Condensed"/>
              </a:rPr>
              <a:t>‹#›</a:t>
            </a:fld>
            <a:endParaRPr sz="900" b="0" i="0" u="none" strike="noStrike" cap="none">
              <a:solidFill>
                <a:schemeClr val="lt1"/>
              </a:solidFill>
              <a:latin typeface="Roboto Condensed"/>
              <a:ea typeface="Roboto Condensed"/>
              <a:cs typeface="Roboto Condensed"/>
              <a:sym typeface="Roboto Condensed"/>
            </a:endParaRPr>
          </a:p>
        </p:txBody>
      </p:sp>
      <p:sp>
        <p:nvSpPr>
          <p:cNvPr id="49" name="Google Shape;49;p63"/>
          <p:cNvSpPr txBox="1">
            <a:spLocks noGrp="1"/>
          </p:cNvSpPr>
          <p:nvPr>
            <p:ph type="title"/>
          </p:nvPr>
        </p:nvSpPr>
        <p:spPr>
          <a:xfrm>
            <a:off x="554736" y="355092"/>
            <a:ext cx="5065776"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3"/>
          <p:cNvSpPr txBox="1">
            <a:spLocks noGrp="1"/>
          </p:cNvSpPr>
          <p:nvPr>
            <p:ph type="subTitle" idx="1"/>
          </p:nvPr>
        </p:nvSpPr>
        <p:spPr>
          <a:xfrm>
            <a:off x="554736" y="1287435"/>
            <a:ext cx="5065776" cy="3046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51" name="Google Shape;51;p63"/>
          <p:cNvSpPr txBox="1"/>
          <p:nvPr/>
        </p:nvSpPr>
        <p:spPr>
          <a:xfrm>
            <a:off x="335280" y="1503680"/>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Roboto Condensed"/>
              <a:buNone/>
            </a:pPr>
            <a:endParaRPr sz="1600" b="0" i="0" u="none" strike="noStrike" cap="none">
              <a:solidFill>
                <a:schemeClr val="dk1"/>
              </a:solidFill>
              <a:latin typeface="Roboto Condensed"/>
              <a:ea typeface="Roboto Condensed"/>
              <a:cs typeface="Roboto Condensed"/>
              <a:sym typeface="Roboto Condensed"/>
            </a:endParaRPr>
          </a:p>
        </p:txBody>
      </p:sp>
      <p:sp>
        <p:nvSpPr>
          <p:cNvPr id="52" name="Google Shape;52;p63"/>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1_1/2 grey">
  <p:cSld name="1_1/2 grey">
    <p:spTree>
      <p:nvGrpSpPr>
        <p:cNvPr id="1" name="Shape 53"/>
        <p:cNvGrpSpPr/>
        <p:nvPr/>
      </p:nvGrpSpPr>
      <p:grpSpPr>
        <a:xfrm>
          <a:off x="0" y="0"/>
          <a:ext cx="0" cy="0"/>
          <a:chOff x="0" y="0"/>
          <a:chExt cx="0" cy="0"/>
        </a:xfrm>
      </p:grpSpPr>
      <p:sp>
        <p:nvSpPr>
          <p:cNvPr id="54" name="Google Shape;54;p125"/>
          <p:cNvSpPr/>
          <p:nvPr/>
        </p:nvSpPr>
        <p:spPr>
          <a:xfrm>
            <a:off x="0" y="0"/>
            <a:ext cx="6099048"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0F0F0"/>
              </a:solidFill>
              <a:latin typeface="Arial"/>
              <a:ea typeface="Arial"/>
              <a:cs typeface="Arial"/>
              <a:sym typeface="Arial"/>
            </a:endParaRPr>
          </a:p>
        </p:txBody>
      </p:sp>
      <p:sp>
        <p:nvSpPr>
          <p:cNvPr id="55" name="Google Shape;55;p125"/>
          <p:cNvSpPr txBox="1"/>
          <p:nvPr/>
        </p:nvSpPr>
        <p:spPr>
          <a:xfrm>
            <a:off x="10443870" y="6499381"/>
            <a:ext cx="8335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hu-HU" sz="900" b="0" i="0" u="none" strike="noStrike" cap="none" dirty="0">
                <a:solidFill>
                  <a:schemeClr val="lt2"/>
                </a:solidFill>
                <a:latin typeface="Roboto Condensed"/>
                <a:ea typeface="Roboto Condensed"/>
                <a:cs typeface="Roboto Condensed"/>
                <a:sym typeface="Roboto Condensed"/>
              </a:rPr>
              <a:t>Reprex B.V:</a:t>
            </a:r>
            <a:endParaRPr sz="1400" b="0" i="0" u="none" strike="noStrike" cap="none" dirty="0">
              <a:solidFill>
                <a:srgbClr val="000000"/>
              </a:solidFill>
              <a:latin typeface="Arial"/>
              <a:ea typeface="Arial"/>
              <a:cs typeface="Arial"/>
              <a:sym typeface="Arial"/>
            </a:endParaRPr>
          </a:p>
        </p:txBody>
      </p:sp>
      <p:sp>
        <p:nvSpPr>
          <p:cNvPr id="56" name="Google Shape;56;p125"/>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1"/>
                </a:solidFill>
                <a:latin typeface="Roboto Condensed"/>
                <a:ea typeface="Roboto Condensed"/>
                <a:cs typeface="Roboto Condensed"/>
                <a:sym typeface="Roboto Condensed"/>
              </a:rPr>
              <a:t>‹#›</a:t>
            </a:fld>
            <a:endParaRPr sz="900" b="0" i="0" u="none" strike="noStrike" cap="none">
              <a:solidFill>
                <a:schemeClr val="lt1"/>
              </a:solidFill>
              <a:latin typeface="Roboto Condensed"/>
              <a:ea typeface="Roboto Condensed"/>
              <a:cs typeface="Roboto Condensed"/>
              <a:sym typeface="Roboto Condensed"/>
            </a:endParaRPr>
          </a:p>
        </p:txBody>
      </p:sp>
      <p:sp>
        <p:nvSpPr>
          <p:cNvPr id="57" name="Google Shape;57;p125"/>
          <p:cNvSpPr txBox="1">
            <a:spLocks noGrp="1"/>
          </p:cNvSpPr>
          <p:nvPr>
            <p:ph type="title"/>
          </p:nvPr>
        </p:nvSpPr>
        <p:spPr>
          <a:xfrm>
            <a:off x="6573171" y="355092"/>
            <a:ext cx="5065776"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25"/>
          <p:cNvSpPr txBox="1">
            <a:spLocks noGrp="1"/>
          </p:cNvSpPr>
          <p:nvPr>
            <p:ph type="subTitle" idx="1"/>
          </p:nvPr>
        </p:nvSpPr>
        <p:spPr>
          <a:xfrm>
            <a:off x="6573171" y="1287435"/>
            <a:ext cx="5065776" cy="3046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59" name="Google Shape;59;p125"/>
          <p:cNvSpPr txBox="1"/>
          <p:nvPr/>
        </p:nvSpPr>
        <p:spPr>
          <a:xfrm>
            <a:off x="335280" y="1503680"/>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Roboto Condensed"/>
              <a:buNone/>
            </a:pPr>
            <a:endParaRPr sz="1600" b="0" i="0" u="none" strike="noStrike" cap="none">
              <a:solidFill>
                <a:schemeClr val="dk1"/>
              </a:solidFill>
              <a:latin typeface="Roboto Condensed"/>
              <a:ea typeface="Roboto Condensed"/>
              <a:cs typeface="Roboto Condensed"/>
              <a:sym typeface="Roboto Condensed"/>
            </a:endParaRPr>
          </a:p>
        </p:txBody>
      </p:sp>
      <p:sp>
        <p:nvSpPr>
          <p:cNvPr id="60" name="Google Shape;60;p125"/>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Default">
  <p:cSld name="2_Default">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500"/>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SzPts val="1800"/>
              <a:buNone/>
              <a:defRPr sz="1800" b="0">
                <a:solidFill>
                  <a:schemeClr val="dk2"/>
                </a:solidFill>
                <a:latin typeface="Roboto"/>
                <a:ea typeface="Roboto"/>
                <a:cs typeface="Roboto"/>
                <a:sym typeface="Roboto"/>
              </a:defRPr>
            </a:lvl1pPr>
            <a:lvl2pPr lvl="1" algn="ctr">
              <a:lnSpc>
                <a:spcPct val="100000"/>
              </a:lnSpc>
              <a:spcBef>
                <a:spcPts val="300"/>
              </a:spcBef>
              <a:spcAft>
                <a:spcPts val="0"/>
              </a:spcAft>
              <a:buSzPts val="1600"/>
              <a:buNone/>
              <a:defRPr sz="2000"/>
            </a:lvl2pPr>
            <a:lvl3pPr lvl="2" algn="ctr">
              <a:lnSpc>
                <a:spcPct val="100000"/>
              </a:lnSpc>
              <a:spcBef>
                <a:spcPts val="300"/>
              </a:spcBef>
              <a:spcAft>
                <a:spcPts val="0"/>
              </a:spcAft>
              <a:buSzPts val="1600"/>
              <a:buNone/>
              <a:defRPr sz="1800"/>
            </a:lvl3pPr>
            <a:lvl4pPr lvl="3" algn="ctr">
              <a:lnSpc>
                <a:spcPct val="100000"/>
              </a:lnSpc>
              <a:spcBef>
                <a:spcPts val="300"/>
              </a:spcBef>
              <a:spcAft>
                <a:spcPts val="0"/>
              </a:spcAft>
              <a:buSzPts val="1600"/>
              <a:buNone/>
              <a:defRPr sz="1600"/>
            </a:lvl4pPr>
            <a:lvl5pPr lvl="4" algn="ctr">
              <a:lnSpc>
                <a:spcPct val="100000"/>
              </a:lnSpc>
              <a:spcBef>
                <a:spcPts val="300"/>
              </a:spcBef>
              <a:spcAft>
                <a:spcPts val="0"/>
              </a:spcAft>
              <a:buSzPts val="1500"/>
              <a:buNone/>
              <a:defRPr sz="1600"/>
            </a:lvl5pPr>
            <a:lvl6pPr lvl="5" algn="ctr">
              <a:lnSpc>
                <a:spcPct val="100000"/>
              </a:lnSpc>
              <a:spcBef>
                <a:spcPts val="300"/>
              </a:spcBef>
              <a:spcAft>
                <a:spcPts val="0"/>
              </a:spcAft>
              <a:buSzPts val="1600"/>
              <a:buNone/>
              <a:defRPr sz="1600"/>
            </a:lvl6pPr>
            <a:lvl7pPr lvl="6" algn="ctr">
              <a:lnSpc>
                <a:spcPct val="100000"/>
              </a:lnSpc>
              <a:spcBef>
                <a:spcPts val="300"/>
              </a:spcBef>
              <a:spcAft>
                <a:spcPts val="0"/>
              </a:spcAft>
              <a:buSzPts val="1600"/>
              <a:buNone/>
              <a:defRPr sz="1600"/>
            </a:lvl7pPr>
            <a:lvl8pPr lvl="7" algn="ctr">
              <a:lnSpc>
                <a:spcPct val="100000"/>
              </a:lnSpc>
              <a:spcBef>
                <a:spcPts val="300"/>
              </a:spcBef>
              <a:spcAft>
                <a:spcPts val="0"/>
              </a:spcAft>
              <a:buSzPts val="1600"/>
              <a:buNone/>
              <a:defRPr sz="1600"/>
            </a:lvl8pPr>
            <a:lvl9pPr lvl="8" algn="ctr">
              <a:lnSpc>
                <a:spcPct val="100000"/>
              </a:lnSpc>
              <a:spcBef>
                <a:spcPts val="300"/>
              </a:spcBef>
              <a:spcAft>
                <a:spcPts val="300"/>
              </a:spcAft>
              <a:buSzPts val="1600"/>
              <a:buNone/>
              <a:defRPr sz="1600"/>
            </a:lvl9pPr>
          </a:lstStyle>
          <a:p>
            <a:endParaRPr/>
          </a:p>
        </p:txBody>
      </p:sp>
      <p:sp>
        <p:nvSpPr>
          <p:cNvPr id="64" name="Google Shape;64;p13"/>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None/>
            </a:pPr>
            <a:fld id="{00000000-1234-1234-1234-123412341234}" type="slidenum">
              <a:rPr lang="en-GB" sz="900" b="0" i="0" u="none" strike="noStrike" cap="none">
                <a:solidFill>
                  <a:schemeClr val="dk2"/>
                </a:solidFill>
                <a:latin typeface="Arial"/>
                <a:ea typeface="Arial"/>
                <a:cs typeface="Arial"/>
                <a:sym typeface="Arial"/>
              </a:rPr>
              <a:t>‹#›</a:t>
            </a:fld>
            <a:endParaRPr sz="900" b="0" i="0" u="none" strike="noStrike" cap="none">
              <a:solidFill>
                <a:schemeClr val="dk2"/>
              </a:solidFill>
              <a:latin typeface="Arial"/>
              <a:ea typeface="Arial"/>
              <a:cs typeface="Arial"/>
              <a:sym typeface="Arial"/>
            </a:endParaRPr>
          </a:p>
        </p:txBody>
      </p:sp>
      <p:sp>
        <p:nvSpPr>
          <p:cNvPr id="65" name="Google Shape;65;p13"/>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342900" algn="r">
              <a:lnSpc>
                <a:spcPct val="100000"/>
              </a:lnSpc>
              <a:spcBef>
                <a:spcPts val="300"/>
              </a:spcBef>
              <a:spcAft>
                <a:spcPts val="0"/>
              </a:spcAft>
              <a:buSzPts val="1800"/>
              <a:buChar char="​"/>
              <a:defRPr sz="800">
                <a:latin typeface="Lora"/>
                <a:ea typeface="Lora"/>
                <a:cs typeface="Lora"/>
                <a:sym typeface="Lora"/>
              </a:defRPr>
            </a:lvl1pPr>
            <a:lvl2pPr marL="914400" lvl="1" indent="-330200" algn="l">
              <a:lnSpc>
                <a:spcPct val="100000"/>
              </a:lnSpc>
              <a:spcBef>
                <a:spcPts val="300"/>
              </a:spcBef>
              <a:spcAft>
                <a:spcPts val="0"/>
              </a:spcAft>
              <a:buSzPts val="1600"/>
              <a:buChar char="•"/>
              <a:defRPr/>
            </a:lvl2pPr>
            <a:lvl3pPr marL="1371600" lvl="2" indent="-330200" algn="l">
              <a:lnSpc>
                <a:spcPct val="100000"/>
              </a:lnSpc>
              <a:spcBef>
                <a:spcPts val="300"/>
              </a:spcBef>
              <a:spcAft>
                <a:spcPts val="0"/>
              </a:spcAft>
              <a:buSzPts val="1600"/>
              <a:buChar char="—"/>
              <a:defRPr/>
            </a:lvl3pPr>
            <a:lvl4pPr marL="1828800" lvl="3" indent="-330200" algn="l">
              <a:lnSpc>
                <a:spcPct val="100000"/>
              </a:lnSpc>
              <a:spcBef>
                <a:spcPts val="300"/>
              </a:spcBef>
              <a:spcAft>
                <a:spcPts val="0"/>
              </a:spcAft>
              <a:buSzPts val="1600"/>
              <a:buChar char="»"/>
              <a:defRPr/>
            </a:lvl4pPr>
            <a:lvl5pPr marL="2286000" lvl="4" indent="-323850" algn="l">
              <a:lnSpc>
                <a:spcPct val="100000"/>
              </a:lnSpc>
              <a:spcBef>
                <a:spcPts val="300"/>
              </a:spcBef>
              <a:spcAft>
                <a:spcPts val="0"/>
              </a:spcAft>
              <a:buSzPts val="1500"/>
              <a:buChar char="›"/>
              <a:defRPr/>
            </a:lvl5pPr>
            <a:lvl6pPr marL="2743200" lvl="5" indent="-330200" algn="l">
              <a:lnSpc>
                <a:spcPct val="100000"/>
              </a:lnSpc>
              <a:spcBef>
                <a:spcPts val="300"/>
              </a:spcBef>
              <a:spcAft>
                <a:spcPts val="0"/>
              </a:spcAft>
              <a:buSzPts val="1600"/>
              <a:buChar char="▫"/>
              <a:defRPr/>
            </a:lvl6pPr>
            <a:lvl7pPr marL="3200400" lvl="6" indent="-330200" algn="l">
              <a:lnSpc>
                <a:spcPct val="100000"/>
              </a:lnSpc>
              <a:spcBef>
                <a:spcPts val="300"/>
              </a:spcBef>
              <a:spcAft>
                <a:spcPts val="0"/>
              </a:spcAft>
              <a:buSzPts val="1600"/>
              <a:buChar char="▫"/>
              <a:defRPr/>
            </a:lvl7pPr>
            <a:lvl8pPr marL="3657600" lvl="7" indent="-330200" algn="l">
              <a:lnSpc>
                <a:spcPct val="100000"/>
              </a:lnSpc>
              <a:spcBef>
                <a:spcPts val="300"/>
              </a:spcBef>
              <a:spcAft>
                <a:spcPts val="0"/>
              </a:spcAft>
              <a:buSzPts val="1600"/>
              <a:buChar char="▫"/>
              <a:defRPr/>
            </a:lvl8pPr>
            <a:lvl9pPr marL="4114800" lvl="8" indent="-330200" algn="l">
              <a:lnSpc>
                <a:spcPct val="100000"/>
              </a:lnSpc>
              <a:spcBef>
                <a:spcPts val="300"/>
              </a:spcBef>
              <a:spcAft>
                <a:spcPts val="300"/>
              </a:spcAft>
              <a:buSzPts val="16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id left title">
  <p:cSld name="Mid left title">
    <p:spTree>
      <p:nvGrpSpPr>
        <p:cNvPr id="1" name="Shape 66"/>
        <p:cNvGrpSpPr/>
        <p:nvPr/>
      </p:nvGrpSpPr>
      <p:grpSpPr>
        <a:xfrm>
          <a:off x="0" y="0"/>
          <a:ext cx="0" cy="0"/>
          <a:chOff x="0" y="0"/>
          <a:chExt cx="0" cy="0"/>
        </a:xfrm>
      </p:grpSpPr>
      <p:sp>
        <p:nvSpPr>
          <p:cNvPr id="67" name="Google Shape;67;p71"/>
          <p:cNvSpPr txBox="1">
            <a:spLocks noGrp="1"/>
          </p:cNvSpPr>
          <p:nvPr>
            <p:ph type="title"/>
          </p:nvPr>
        </p:nvSpPr>
        <p:spPr>
          <a:xfrm>
            <a:off x="554736" y="3044280"/>
            <a:ext cx="5065776" cy="769441"/>
          </a:xfrm>
          <a:prstGeom prst="rect">
            <a:avLst/>
          </a:prstGeom>
          <a:noFill/>
          <a:ln>
            <a:noFill/>
          </a:ln>
        </p:spPr>
        <p:txBody>
          <a:bodyPr spcFirstLastPara="1" wrap="square" lIns="0" tIns="0" rIns="365750" bIns="0" anchor="ctr"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71"/>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2"/>
                </a:solidFill>
                <a:latin typeface="Roboto Condensed"/>
                <a:ea typeface="Roboto Condensed"/>
                <a:cs typeface="Roboto Condensed"/>
                <a:sym typeface="Roboto Condensed"/>
              </a:rPr>
              <a:t>‹#›</a:t>
            </a:fld>
            <a:endParaRPr sz="900" b="0" i="0" u="none" strike="noStrike" cap="none">
              <a:solidFill>
                <a:schemeClr val="lt2"/>
              </a:solidFill>
              <a:latin typeface="Roboto Condensed"/>
              <a:ea typeface="Roboto Condensed"/>
              <a:cs typeface="Roboto Condensed"/>
              <a:sym typeface="Roboto Condensed"/>
            </a:endParaRPr>
          </a:p>
        </p:txBody>
      </p:sp>
      <p:sp>
        <p:nvSpPr>
          <p:cNvPr id="69" name="Google Shape;69;p71"/>
          <p:cNvSpPr txBox="1">
            <a:spLocks noGrp="1"/>
          </p:cNvSpPr>
          <p:nvPr>
            <p:ph type="body" idx="1"/>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58"/>
          <p:cNvSpPr txBox="1"/>
          <p:nvPr/>
        </p:nvSpPr>
        <p:spPr>
          <a:xfrm>
            <a:off x="10677909" y="6499381"/>
            <a:ext cx="599523"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a:buNone/>
            </a:pPr>
            <a:r>
              <a:rPr lang="en-GB" sz="900" b="0" i="0" u="none" strike="noStrike" cap="none">
                <a:solidFill>
                  <a:schemeClr val="lt2"/>
                </a:solidFill>
                <a:latin typeface="Roboto"/>
                <a:ea typeface="Roboto"/>
                <a:cs typeface="Roboto"/>
                <a:sym typeface="Roboto"/>
              </a:rPr>
              <a:t>Reprex B.V.</a:t>
            </a:r>
            <a:endParaRPr sz="1400" b="0" i="0" u="none" strike="noStrike" cap="none">
              <a:solidFill>
                <a:srgbClr val="000000"/>
              </a:solidFill>
              <a:latin typeface="Arial"/>
              <a:ea typeface="Arial"/>
              <a:cs typeface="Arial"/>
              <a:sym typeface="Arial"/>
            </a:endParaRPr>
          </a:p>
        </p:txBody>
      </p:sp>
      <p:sp>
        <p:nvSpPr>
          <p:cNvPr id="11" name="Google Shape;11;p58"/>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2"/>
              </a:buClr>
              <a:buSzPts val="2500"/>
              <a:buFont typeface="Roboto"/>
              <a:buNone/>
              <a:defRPr sz="2500" b="1" i="0" u="none" strike="noStrike" cap="none">
                <a:solidFill>
                  <a:schemeClr val="lt2"/>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58"/>
          <p:cNvSpPr txBox="1">
            <a:spLocks noGrp="1"/>
          </p:cNvSpPr>
          <p:nvPr>
            <p:ph type="body" idx="1"/>
          </p:nvPr>
        </p:nvSpPr>
        <p:spPr>
          <a:xfrm>
            <a:off x="554736" y="2171700"/>
            <a:ext cx="11082528" cy="2523768"/>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300"/>
              </a:spcBef>
              <a:spcAft>
                <a:spcPts val="0"/>
              </a:spcAft>
              <a:buClr>
                <a:schemeClr val="lt2"/>
              </a:buClr>
              <a:buSzPts val="1800"/>
              <a:buFont typeface="Quattrocento Sans"/>
              <a:buChar char="​"/>
              <a:defRPr sz="1800" b="0" i="0" u="none" strike="noStrike" cap="none">
                <a:solidFill>
                  <a:schemeClr val="lt2"/>
                </a:solidFill>
                <a:latin typeface="Roboto"/>
                <a:ea typeface="Roboto"/>
                <a:cs typeface="Roboto"/>
                <a:sym typeface="Roboto"/>
              </a:defRPr>
            </a:lvl1pPr>
            <a:lvl2pPr marL="914400" marR="0" lvl="1" indent="-330200" algn="l" rtl="0">
              <a:lnSpc>
                <a:spcPct val="100000"/>
              </a:lnSpc>
              <a:spcBef>
                <a:spcPts val="300"/>
              </a:spcBef>
              <a:spcAft>
                <a:spcPts val="0"/>
              </a:spcAft>
              <a:buClr>
                <a:schemeClr val="lt2"/>
              </a:buClr>
              <a:buSzPts val="1600"/>
              <a:buFont typeface="Noto Sans Symbols"/>
              <a:buChar char="•"/>
              <a:defRPr sz="1600" b="0" i="0" u="none" strike="noStrike" cap="none">
                <a:solidFill>
                  <a:schemeClr val="lt2"/>
                </a:solidFill>
                <a:latin typeface="Roboto Light"/>
                <a:ea typeface="Roboto Light"/>
                <a:cs typeface="Roboto Light"/>
                <a:sym typeface="Roboto Light"/>
              </a:defRPr>
            </a:lvl2pPr>
            <a:lvl3pPr marL="1371600" marR="0" lvl="2" indent="-330200" algn="l" rtl="0">
              <a:lnSpc>
                <a:spcPct val="100000"/>
              </a:lnSpc>
              <a:spcBef>
                <a:spcPts val="300"/>
              </a:spcBef>
              <a:spcAft>
                <a:spcPts val="0"/>
              </a:spcAft>
              <a:buClr>
                <a:schemeClr val="lt2"/>
              </a:buClr>
              <a:buSzPts val="1600"/>
              <a:buFont typeface="Arial"/>
              <a:buChar char="—"/>
              <a:defRPr sz="1600" b="0" i="0" u="none" strike="noStrike" cap="none">
                <a:solidFill>
                  <a:schemeClr val="lt2"/>
                </a:solidFill>
                <a:latin typeface="Lora"/>
                <a:ea typeface="Lora"/>
                <a:cs typeface="Lora"/>
                <a:sym typeface="Lora"/>
              </a:defRPr>
            </a:lvl3pPr>
            <a:lvl4pPr marL="1828800" marR="0" lvl="3" indent="-330200" algn="l" rtl="0">
              <a:lnSpc>
                <a:spcPct val="100000"/>
              </a:lnSpc>
              <a:spcBef>
                <a:spcPts val="300"/>
              </a:spcBef>
              <a:spcAft>
                <a:spcPts val="0"/>
              </a:spcAft>
              <a:buClr>
                <a:schemeClr val="lt2"/>
              </a:buClr>
              <a:buSzPts val="1600"/>
              <a:buFont typeface="Arial"/>
              <a:buChar char="»"/>
              <a:defRPr sz="1600" b="0" i="0" u="none" strike="noStrike" cap="none">
                <a:solidFill>
                  <a:schemeClr val="lt2"/>
                </a:solidFill>
                <a:latin typeface="Lora"/>
                <a:ea typeface="Lora"/>
                <a:cs typeface="Lora"/>
                <a:sym typeface="Lora"/>
              </a:defRPr>
            </a:lvl4pPr>
            <a:lvl5pPr marL="2286000" marR="0" lvl="4" indent="-323850"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Lora Medium"/>
                <a:ea typeface="Lora Medium"/>
                <a:cs typeface="Lora Medium"/>
                <a:sym typeface="Lora Medium"/>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Roboto Condensed"/>
                <a:ea typeface="Roboto Condensed"/>
                <a:cs typeface="Roboto Condensed"/>
                <a:sym typeface="Roboto Condensed"/>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Roboto Condensed"/>
                <a:ea typeface="Roboto Condensed"/>
                <a:cs typeface="Roboto Condensed"/>
                <a:sym typeface="Roboto Condensed"/>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Roboto Condensed"/>
                <a:ea typeface="Roboto Condensed"/>
                <a:cs typeface="Roboto Condensed"/>
                <a:sym typeface="Roboto Condensed"/>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44">
          <p15:clr>
            <a:srgbClr val="5ACBF0"/>
          </p15:clr>
        </p15:guide>
        <p15:guide id="2" orient="horz" pos="3912">
          <p15:clr>
            <a:srgbClr val="5ACBF0"/>
          </p15:clr>
        </p15:guide>
        <p15:guide id="3" orient="horz" pos="1075">
          <p15:clr>
            <a:srgbClr val="F26B43"/>
          </p15:clr>
        </p15:guide>
        <p15:guide id="4" pos="7329">
          <p15:clr>
            <a:srgbClr val="F26B43"/>
          </p15:clr>
        </p15:guide>
        <p15:guide id="5" pos="345">
          <p15:clr>
            <a:srgbClr val="F26B43"/>
          </p15:clr>
        </p15:guide>
        <p15:guide id="6"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reprex.nl/contact/" TargetMode="External"/><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www.linkedin.com/in/antaldanie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95.png"/><Relationship Id="rId10" Type="http://schemas.openxmlformats.org/officeDocument/2006/relationships/image" Target="../media/image18.png"/><Relationship Id="rId4" Type="http://schemas.openxmlformats.org/officeDocument/2006/relationships/image" Target="../media/image25.png"/><Relationship Id="rId9" Type="http://schemas.openxmlformats.org/officeDocument/2006/relationships/image" Target="../media/image17.png"/><Relationship Id="rId1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5" Type="http://schemas.openxmlformats.org/officeDocument/2006/relationships/image" Target="../media/image101.jp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eg"/><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jpe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jpeg"/></Relationships>
</file>

<file path=ppt/slides/_rels/slide3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1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7.png"/><Relationship Id="rId18" Type="http://schemas.openxmlformats.org/officeDocument/2006/relationships/image" Target="../media/image56.png"/><Relationship Id="rId3" Type="http://schemas.openxmlformats.org/officeDocument/2006/relationships/image" Target="../media/image43.png"/><Relationship Id="rId21" Type="http://schemas.openxmlformats.org/officeDocument/2006/relationships/image" Target="../media/image52.png"/><Relationship Id="rId7" Type="http://schemas.openxmlformats.org/officeDocument/2006/relationships/image" Target="../media/image61.jpe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23.xml"/><Relationship Id="rId16" Type="http://schemas.openxmlformats.org/officeDocument/2006/relationships/image" Target="../media/image50.png"/><Relationship Id="rId20"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54.jpeg"/><Relationship Id="rId11" Type="http://schemas.openxmlformats.org/officeDocument/2006/relationships/image" Target="../media/image45.png"/><Relationship Id="rId5" Type="http://schemas.openxmlformats.org/officeDocument/2006/relationships/image" Target="../media/image53.png"/><Relationship Id="rId15" Type="http://schemas.openxmlformats.org/officeDocument/2006/relationships/image" Target="../media/image49.png"/><Relationship Id="rId10" Type="http://schemas.openxmlformats.org/officeDocument/2006/relationships/image" Target="../media/image124.png"/><Relationship Id="rId19" Type="http://schemas.openxmlformats.org/officeDocument/2006/relationships/image" Target="../media/image62.png"/><Relationship Id="rId4" Type="http://schemas.openxmlformats.org/officeDocument/2006/relationships/image" Target="../media/image60.png"/><Relationship Id="rId9" Type="http://schemas.openxmlformats.org/officeDocument/2006/relationships/image" Target="../media/image44.png"/><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tags" Target="../tags/tag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29.png"/></Relationships>
</file>

<file path=ppt/slides/_rels/slide3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jpe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jpeg"/><Relationship Id="rId2" Type="http://schemas.openxmlformats.org/officeDocument/2006/relationships/notesSlide" Target="../notesSlides/notesSlide4.xml"/><Relationship Id="rId16"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jpeg"/><Relationship Id="rId10" Type="http://schemas.openxmlformats.org/officeDocument/2006/relationships/image" Target="../media/image33.sv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4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44.png"/><Relationship Id="rId5" Type="http://schemas.openxmlformats.org/officeDocument/2006/relationships/image" Target="../media/image143.jpeg"/><Relationship Id="rId4" Type="http://schemas.openxmlformats.org/officeDocument/2006/relationships/image" Target="../media/image10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46.png"/><Relationship Id="rId7"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18.png"/><Relationship Id="rId26" Type="http://schemas.openxmlformats.org/officeDocument/2006/relationships/image" Target="../media/image65.png"/><Relationship Id="rId3" Type="http://schemas.openxmlformats.org/officeDocument/2006/relationships/image" Target="../media/image43.png"/><Relationship Id="rId21" Type="http://schemas.openxmlformats.org/officeDocument/2006/relationships/image" Target="../media/image60.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5" Type="http://schemas.openxmlformats.org/officeDocument/2006/relationships/image" Target="../media/image64.jpeg"/><Relationship Id="rId2" Type="http://schemas.openxmlformats.org/officeDocument/2006/relationships/notesSlide" Target="../notesSlides/notesSlide5.xml"/><Relationship Id="rId16" Type="http://schemas.openxmlformats.org/officeDocument/2006/relationships/image" Target="../media/image56.png"/><Relationship Id="rId20"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3.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2.png"/><Relationship Id="rId10" Type="http://schemas.openxmlformats.org/officeDocument/2006/relationships/image" Target="../media/image50.png"/><Relationship Id="rId19" Type="http://schemas.openxmlformats.org/officeDocument/2006/relationships/image" Target="../media/image58.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jpeg"/><Relationship Id="rId22" Type="http://schemas.openxmlformats.org/officeDocument/2006/relationships/image" Target="../media/image61.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6.xml"/><Relationship Id="rId1" Type="http://schemas.openxmlformats.org/officeDocument/2006/relationships/tags" Target="../tags/tag9.xml"/></Relationships>
</file>

<file path=ppt/slides/_rels/slide5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notesSlide" Target="../notesSlides/notesSlide47.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8.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59.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notesSlide" Target="../notesSlides/notesSlide48.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8.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4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31.png"/><Relationship Id="rId2" Type="http://schemas.openxmlformats.org/officeDocument/2006/relationships/image" Target="../media/image66.jpg"/><Relationship Id="rId16"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28.png"/><Relationship Id="rId5" Type="http://schemas.openxmlformats.org/officeDocument/2006/relationships/image" Target="../media/image69.png"/><Relationship Id="rId15" Type="http://schemas.openxmlformats.org/officeDocument/2006/relationships/image" Target="../media/image76.jpe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5.jpeg"/></Relationships>
</file>

<file path=ppt/slides/_rels/slide6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5.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61.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5.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82.png"/><Relationship Id="rId4" Type="http://schemas.openxmlformats.org/officeDocument/2006/relationships/image" Target="../media/image185.png"/><Relationship Id="rId9" Type="http://schemas.openxmlformats.org/officeDocument/2006/relationships/image" Target="../media/image190.png"/></Relationships>
</file>

<file path=ppt/slides/_rels/slide62.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18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image" Target="../media/image191.png"/><Relationship Id="rId16" Type="http://schemas.openxmlformats.org/officeDocument/2006/relationships/image" Target="../media/image205.png"/><Relationship Id="rId1" Type="http://schemas.openxmlformats.org/officeDocument/2006/relationships/slideLayout" Target="../slideLayouts/slideLayout5.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554735" y="705687"/>
            <a:ext cx="3465576" cy="769441"/>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500"/>
              <a:buFont typeface="Roboto Black"/>
              <a:buNone/>
            </a:pPr>
            <a:r>
              <a:rPr lang="en-GB" dirty="0"/>
              <a:t>Hackathon</a:t>
            </a:r>
            <a:br>
              <a:rPr lang="en-GB" dirty="0"/>
            </a:br>
            <a:r>
              <a:rPr lang="en-GB" dirty="0"/>
              <a:t>Registers of Cultural Entities</a:t>
            </a:r>
            <a:endParaRPr dirty="0"/>
          </a:p>
        </p:txBody>
      </p:sp>
      <p:sp>
        <p:nvSpPr>
          <p:cNvPr id="139" name="Google Shape;139;p8"/>
          <p:cNvSpPr txBox="1">
            <a:spLocks noGrp="1"/>
          </p:cNvSpPr>
          <p:nvPr>
            <p:ph type="subTitle" idx="1"/>
          </p:nvPr>
        </p:nvSpPr>
        <p:spPr>
          <a:xfrm>
            <a:off x="554735" y="1803740"/>
            <a:ext cx="3465575" cy="630942"/>
          </a:xfrm>
          <a:prstGeom prst="rect">
            <a:avLst/>
          </a:prstGeom>
          <a:noFill/>
          <a:ln>
            <a:noFill/>
          </a:ln>
        </p:spPr>
        <p:txBody>
          <a:bodyPr spcFirstLastPara="1" wrap="square" lIns="0" tIns="0" rIns="0" bIns="0" anchor="t" anchorCtr="0">
            <a:spAutoFit/>
          </a:bodyPr>
          <a:lstStyle/>
          <a:p>
            <a:pPr marL="0" lvl="0" indent="0" algn="l" rtl="0">
              <a:lnSpc>
                <a:spcPct val="100000"/>
              </a:lnSpc>
              <a:spcBef>
                <a:spcPts val="300"/>
              </a:spcBef>
              <a:spcAft>
                <a:spcPts val="0"/>
              </a:spcAft>
              <a:buClr>
                <a:schemeClr val="lt1"/>
              </a:buClr>
              <a:buSzPts val="1800"/>
              <a:buNone/>
            </a:pPr>
            <a:endParaRPr dirty="0"/>
          </a:p>
          <a:p>
            <a:pPr marL="0" lvl="0" indent="0" algn="l" rtl="0">
              <a:lnSpc>
                <a:spcPct val="100000"/>
              </a:lnSpc>
              <a:spcBef>
                <a:spcPts val="300"/>
              </a:spcBef>
              <a:spcAft>
                <a:spcPts val="0"/>
              </a:spcAft>
              <a:buClr>
                <a:schemeClr val="lt1"/>
              </a:buClr>
              <a:buSzPts val="1800"/>
              <a:buNone/>
            </a:pPr>
            <a:r>
              <a:rPr lang="en-GB" dirty="0"/>
              <a:t>Reprex non-competing pitch</a:t>
            </a:r>
            <a:endParaRPr dirty="0"/>
          </a:p>
        </p:txBody>
      </p:sp>
      <p:pic>
        <p:nvPicPr>
          <p:cNvPr id="140" name="Google Shape;140;p8" descr="A computer with a screen and various objects&#10;&#10;Description automatically generated with medium confidence"/>
          <p:cNvPicPr preferRelativeResize="0"/>
          <p:nvPr/>
        </p:nvPicPr>
        <p:blipFill rotWithShape="1">
          <a:blip r:embed="rId3" cstate="email">
            <a:alphaModFix/>
            <a:extLst>
              <a:ext uri="{28A0092B-C50C-407E-A947-70E740481C1C}">
                <a14:useLocalDpi xmlns:a14="http://schemas.microsoft.com/office/drawing/2010/main"/>
              </a:ext>
            </a:extLst>
          </a:blip>
          <a:srcRect t="9484" b="2976"/>
          <a:stretch/>
        </p:blipFill>
        <p:spPr>
          <a:xfrm>
            <a:off x="4357688" y="-1"/>
            <a:ext cx="7834312" cy="6858001"/>
          </a:xfrm>
          <a:prstGeom prst="rect">
            <a:avLst/>
          </a:prstGeom>
          <a:noFill/>
          <a:ln>
            <a:noFill/>
          </a:ln>
        </p:spPr>
      </p:pic>
      <p:pic>
        <p:nvPicPr>
          <p:cNvPr id="2" name="Google Shape;309;p48">
            <a:extLst>
              <a:ext uri="{FF2B5EF4-FFF2-40B4-BE49-F238E27FC236}">
                <a16:creationId xmlns:a16="http://schemas.microsoft.com/office/drawing/2014/main" id="{C1825C0C-E09F-77E5-1AEE-E063C9554861}"/>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159809" y="4683481"/>
            <a:ext cx="1591892" cy="692127"/>
          </a:xfrm>
          <a:prstGeom prst="rect">
            <a:avLst/>
          </a:prstGeom>
          <a:noFill/>
          <a:ln>
            <a:noFill/>
          </a:ln>
        </p:spPr>
      </p:pic>
      <p:pic>
        <p:nvPicPr>
          <p:cNvPr id="3" name="Google Shape;310;p48" descr="A blue circle with white text&#10;&#10;Description automatically generated">
            <a:extLst>
              <a:ext uri="{FF2B5EF4-FFF2-40B4-BE49-F238E27FC236}">
                <a16:creationId xmlns:a16="http://schemas.microsoft.com/office/drawing/2014/main" id="{4CCDCC87-3205-7058-23B8-CEB483AAF81E}"/>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68325" y="4552492"/>
            <a:ext cx="954107" cy="954107"/>
          </a:xfrm>
          <a:prstGeom prst="rect">
            <a:avLst/>
          </a:prstGeom>
          <a:noFill/>
          <a:ln>
            <a:noFill/>
          </a:ln>
        </p:spPr>
      </p:pic>
      <p:pic>
        <p:nvPicPr>
          <p:cNvPr id="4" name="Google Shape;311;p48">
            <a:extLst>
              <a:ext uri="{FF2B5EF4-FFF2-40B4-BE49-F238E27FC236}">
                <a16:creationId xmlns:a16="http://schemas.microsoft.com/office/drawing/2014/main" id="{FA36258A-BF24-B063-C2C6-EE1946253A86}"/>
              </a:ext>
            </a:extLst>
          </p:cNvPr>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17301" y="5741321"/>
            <a:ext cx="2138060" cy="8219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FF4C-4771-6BB5-4C48-020A3617A7E9}"/>
              </a:ext>
            </a:extLst>
          </p:cNvPr>
          <p:cNvSpPr>
            <a:spLocks noGrp="1"/>
          </p:cNvSpPr>
          <p:nvPr>
            <p:ph type="title"/>
          </p:nvPr>
        </p:nvSpPr>
        <p:spPr/>
        <p:txBody>
          <a:bodyPr/>
          <a:lstStyle/>
          <a:p>
            <a:r>
              <a:rPr lang="en-GB" dirty="0"/>
              <a:t>Well-known, easy to use GUI</a:t>
            </a:r>
          </a:p>
        </p:txBody>
      </p:sp>
      <p:sp>
        <p:nvSpPr>
          <p:cNvPr id="3" name="Subtitle 2">
            <a:extLst>
              <a:ext uri="{FF2B5EF4-FFF2-40B4-BE49-F238E27FC236}">
                <a16:creationId xmlns:a16="http://schemas.microsoft.com/office/drawing/2014/main" id="{0581CC4D-D1EC-2BBD-121F-AFACEF2ACB2C}"/>
              </a:ext>
            </a:extLst>
          </p:cNvPr>
          <p:cNvSpPr>
            <a:spLocks noGrp="1"/>
          </p:cNvSpPr>
          <p:nvPr>
            <p:ph type="subTitle" idx="1"/>
          </p:nvPr>
        </p:nvSpPr>
        <p:spPr>
          <a:xfrm>
            <a:off x="554735" y="3659644"/>
            <a:ext cx="3465575" cy="869469"/>
          </a:xfrm>
        </p:spPr>
        <p:txBody>
          <a:bodyPr/>
          <a:lstStyle/>
          <a:p>
            <a:pPr marL="0"/>
            <a:r>
              <a:rPr lang="en-GB" dirty="0" err="1"/>
              <a:t>Wikidata</a:t>
            </a:r>
            <a:r>
              <a:rPr lang="en-GB" dirty="0"/>
              <a:t> and Wikipedia were designed for citizen scientists and </a:t>
            </a:r>
          </a:p>
        </p:txBody>
      </p:sp>
      <p:sp>
        <p:nvSpPr>
          <p:cNvPr id="4" name="Text Placeholder 3">
            <a:extLst>
              <a:ext uri="{FF2B5EF4-FFF2-40B4-BE49-F238E27FC236}">
                <a16:creationId xmlns:a16="http://schemas.microsoft.com/office/drawing/2014/main" id="{820675BB-B08E-AAC5-EE7C-851C7A6CB612}"/>
              </a:ext>
            </a:extLst>
          </p:cNvPr>
          <p:cNvSpPr>
            <a:spLocks noGrp="1"/>
          </p:cNvSpPr>
          <p:nvPr>
            <p:ph type="body" idx="2"/>
          </p:nvPr>
        </p:nvSpPr>
        <p:spPr>
          <a:xfrm>
            <a:off x="7630160" y="81304"/>
            <a:ext cx="4007104" cy="161583"/>
          </a:xfrm>
        </p:spPr>
        <p:txBody>
          <a:bodyPr/>
          <a:lstStyle/>
          <a:p>
            <a:r>
              <a:rPr lang="en-GB" dirty="0"/>
              <a:t>Reprex: Slovak Cultural Dataspace</a:t>
            </a:r>
          </a:p>
        </p:txBody>
      </p:sp>
      <p:pic>
        <p:nvPicPr>
          <p:cNvPr id="6" name="Kép 2" descr="A képen szöveg, szám, képernyőkép látható&#10;&#10;Automatikusan generált leírás">
            <a:extLst>
              <a:ext uri="{FF2B5EF4-FFF2-40B4-BE49-F238E27FC236}">
                <a16:creationId xmlns:a16="http://schemas.microsoft.com/office/drawing/2014/main" id="{7D8517C3-9727-566C-A1FD-7D6A4AD618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74012" y="438826"/>
            <a:ext cx="5878283" cy="4408178"/>
          </a:xfrm>
          <a:prstGeom prst="rect">
            <a:avLst/>
          </a:prstGeom>
        </p:spPr>
      </p:pic>
      <p:pic>
        <p:nvPicPr>
          <p:cNvPr id="5" name="Google Shape;54;p13">
            <a:extLst>
              <a:ext uri="{FF2B5EF4-FFF2-40B4-BE49-F238E27FC236}">
                <a16:creationId xmlns:a16="http://schemas.microsoft.com/office/drawing/2014/main" id="{7103E837-FF0D-A6AB-BC01-B0F9BBF40E42}"/>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619707" y="3129089"/>
            <a:ext cx="6202179" cy="3103982"/>
          </a:xfrm>
          <a:prstGeom prst="rect">
            <a:avLst/>
          </a:prstGeom>
          <a:noFill/>
          <a:ln>
            <a:noFill/>
          </a:ln>
        </p:spPr>
      </p:pic>
    </p:spTree>
    <p:extLst>
      <p:ext uri="{BB962C8B-B14F-4D97-AF65-F5344CB8AC3E}">
        <p14:creationId xmlns:p14="http://schemas.microsoft.com/office/powerpoint/2010/main" val="3041734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3"/>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2"/>
              </a:buClr>
              <a:buSzPts val="1100"/>
              <a:buFont typeface="Arial"/>
              <a:buNone/>
            </a:pPr>
            <a:r>
              <a:rPr lang="en-GB" dirty="0"/>
              <a:t>Value proposition</a:t>
            </a:r>
            <a:endParaRPr b="0" dirty="0"/>
          </a:p>
        </p:txBody>
      </p:sp>
      <p:sp>
        <p:nvSpPr>
          <p:cNvPr id="565" name="Google Shape;565;p23"/>
          <p:cNvSpPr txBox="1">
            <a:spLocks noGrp="1"/>
          </p:cNvSpPr>
          <p:nvPr>
            <p:ph type="body" idx="2"/>
          </p:nvPr>
        </p:nvSpPr>
        <p:spPr>
          <a:xfrm>
            <a:off x="7638014" y="82564"/>
            <a:ext cx="4007104" cy="161583"/>
          </a:xfrm>
          <a:prstGeom prst="rect">
            <a:avLst/>
          </a:prstGeom>
          <a:noFill/>
          <a:ln>
            <a:noFill/>
          </a:ln>
        </p:spPr>
        <p:txBody>
          <a:bodyPr spcFirstLastPara="1" wrap="square" lIns="0" tIns="0" rIns="0" bIns="0" anchor="ctr" anchorCtr="0">
            <a:spAutoFit/>
          </a:bodyPr>
          <a:lstStyle/>
          <a:p>
            <a:r>
              <a:rPr lang="en-GB" dirty="0"/>
              <a:t>Reprex: Slovak Cultural Dataspace</a:t>
            </a:r>
          </a:p>
        </p:txBody>
      </p:sp>
      <p:sp>
        <p:nvSpPr>
          <p:cNvPr id="566" name="Google Shape;566;p23"/>
          <p:cNvSpPr/>
          <p:nvPr/>
        </p:nvSpPr>
        <p:spPr>
          <a:xfrm>
            <a:off x="1098109" y="2160105"/>
            <a:ext cx="3049821" cy="3049821"/>
          </a:xfrm>
          <a:prstGeom prst="ellipse">
            <a:avLst/>
          </a:prstGeom>
          <a:solidFill>
            <a:srgbClr val="4EC0E4"/>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r>
              <a:rPr lang="en-GB" sz="2400" b="1" i="0" u="none" strike="noStrike" cap="none" dirty="0">
                <a:solidFill>
                  <a:schemeClr val="dk1"/>
                </a:solidFill>
                <a:latin typeface="Roboto" panose="02000000000000000000" pitchFamily="2" charset="0"/>
                <a:ea typeface="Roboto" panose="02000000000000000000" pitchFamily="2" charset="0"/>
                <a:sym typeface="Arial"/>
              </a:rPr>
              <a:t>A.</a:t>
            </a:r>
            <a:endParaRPr sz="1400" b="1" i="0" u="none" strike="noStrike" cap="none" dirty="0">
              <a:solidFill>
                <a:srgbClr val="000000"/>
              </a:solidFill>
              <a:latin typeface="Roboto" panose="02000000000000000000" pitchFamily="2" charset="0"/>
              <a:ea typeface="Roboto" panose="02000000000000000000" pitchFamily="2" charset="0"/>
              <a:sym typeface="Arial"/>
            </a:endParaRPr>
          </a:p>
          <a:p>
            <a:pPr marL="0" marR="0" lvl="0" indent="0" algn="ctr" rtl="0">
              <a:lnSpc>
                <a:spcPct val="100000"/>
              </a:lnSpc>
              <a:spcBef>
                <a:spcPts val="0"/>
              </a:spcBef>
              <a:spcAft>
                <a:spcPts val="0"/>
              </a:spcAft>
              <a:buClr>
                <a:schemeClr val="dk1"/>
              </a:buClr>
              <a:buSzPts val="2400"/>
              <a:buFont typeface="Arial"/>
              <a:buNone/>
            </a:pPr>
            <a:r>
              <a:rPr lang="en-GB" sz="2400" b="1" dirty="0">
                <a:solidFill>
                  <a:schemeClr val="dk1"/>
                </a:solidFill>
                <a:latin typeface="Roboto" panose="02000000000000000000" pitchFamily="2" charset="0"/>
                <a:ea typeface="Roboto" panose="02000000000000000000" pitchFamily="2" charset="0"/>
              </a:rPr>
              <a:t>Ready to deploy in a month</a:t>
            </a:r>
            <a:endParaRPr sz="2400" b="1"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567" name="Google Shape;567;p23"/>
          <p:cNvSpPr/>
          <p:nvPr/>
        </p:nvSpPr>
        <p:spPr>
          <a:xfrm>
            <a:off x="4588193" y="2160105"/>
            <a:ext cx="3049821" cy="3049821"/>
          </a:xfrm>
          <a:prstGeom prst="ellipse">
            <a:avLst/>
          </a:prstGeom>
          <a:solidFill>
            <a:srgbClr val="4EC0E4"/>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r>
              <a:rPr lang="en-GB" sz="2400" b="1" i="0" u="none" strike="noStrike" cap="none" dirty="0">
                <a:solidFill>
                  <a:schemeClr val="dk1"/>
                </a:solidFill>
                <a:latin typeface="Roboto" panose="02000000000000000000" pitchFamily="2" charset="0"/>
                <a:ea typeface="Roboto" panose="02000000000000000000" pitchFamily="2" charset="0"/>
                <a:sym typeface="Arial"/>
              </a:rPr>
              <a:t>B.</a:t>
            </a:r>
            <a:endParaRPr sz="1400" b="1" i="0" u="none" strike="noStrike" cap="none" dirty="0">
              <a:solidFill>
                <a:srgbClr val="000000"/>
              </a:solidFill>
              <a:latin typeface="Roboto" panose="02000000000000000000" pitchFamily="2" charset="0"/>
              <a:ea typeface="Roboto" panose="02000000000000000000" pitchFamily="2" charset="0"/>
              <a:sym typeface="Arial"/>
            </a:endParaRPr>
          </a:p>
          <a:p>
            <a:pPr marL="0" marR="0" lvl="0" indent="0" algn="ctr" rtl="0">
              <a:lnSpc>
                <a:spcPct val="100000"/>
              </a:lnSpc>
              <a:spcBef>
                <a:spcPts val="0"/>
              </a:spcBef>
              <a:spcAft>
                <a:spcPts val="0"/>
              </a:spcAft>
              <a:buClr>
                <a:schemeClr val="dk1"/>
              </a:buClr>
              <a:buSzPts val="2400"/>
              <a:buFont typeface="Arial"/>
              <a:buNone/>
            </a:pPr>
            <a:r>
              <a:rPr lang="en-GB" sz="2400" b="1" dirty="0">
                <a:solidFill>
                  <a:schemeClr val="dk1"/>
                </a:solidFill>
                <a:latin typeface="Roboto" panose="02000000000000000000" pitchFamily="2" charset="0"/>
                <a:ea typeface="Roboto" panose="02000000000000000000" pitchFamily="2" charset="0"/>
              </a:rPr>
              <a:t>Open source, open knowledge, modular</a:t>
            </a:r>
            <a:r>
              <a:rPr lang="hu-HU" sz="2400" b="1" dirty="0">
                <a:solidFill>
                  <a:schemeClr val="dk1"/>
                </a:solidFill>
                <a:latin typeface="Roboto" panose="02000000000000000000" pitchFamily="2" charset="0"/>
                <a:ea typeface="Roboto" panose="02000000000000000000" pitchFamily="2" charset="0"/>
              </a:rPr>
              <a:t>, </a:t>
            </a:r>
          </a:p>
          <a:p>
            <a:pPr marL="0" marR="0" lvl="0" indent="0" algn="ctr" rtl="0">
              <a:lnSpc>
                <a:spcPct val="100000"/>
              </a:lnSpc>
              <a:spcBef>
                <a:spcPts val="0"/>
              </a:spcBef>
              <a:spcAft>
                <a:spcPts val="0"/>
              </a:spcAft>
              <a:buClr>
                <a:schemeClr val="dk1"/>
              </a:buClr>
              <a:buSzPts val="2400"/>
              <a:buFont typeface="Arial"/>
              <a:buNone/>
            </a:pPr>
            <a:r>
              <a:rPr lang="en-US" sz="2400" b="1" dirty="0">
                <a:solidFill>
                  <a:schemeClr val="dk1"/>
                </a:solidFill>
                <a:latin typeface="Roboto" panose="02000000000000000000" pitchFamily="2" charset="0"/>
                <a:ea typeface="Roboto" panose="02000000000000000000" pitchFamily="2" charset="0"/>
              </a:rPr>
              <a:t>trustworthy AI</a:t>
            </a:r>
            <a:endParaRPr lang="en-GB" sz="2400" b="1"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568" name="Google Shape;568;p23"/>
          <p:cNvSpPr/>
          <p:nvPr/>
        </p:nvSpPr>
        <p:spPr>
          <a:xfrm>
            <a:off x="8078277" y="2160105"/>
            <a:ext cx="3049800" cy="3049800"/>
          </a:xfrm>
          <a:prstGeom prst="ellipse">
            <a:avLst/>
          </a:prstGeom>
          <a:solidFill>
            <a:srgbClr val="4EC0E4"/>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dirty="0">
                <a:solidFill>
                  <a:schemeClr val="dk1"/>
                </a:solidFill>
                <a:latin typeface="Roboto" panose="02000000000000000000" pitchFamily="2" charset="0"/>
                <a:ea typeface="Roboto" panose="02000000000000000000" pitchFamily="2" charset="0"/>
                <a:sym typeface="Arial"/>
              </a:rPr>
              <a:t>C.</a:t>
            </a:r>
            <a:br>
              <a:rPr lang="en-US" sz="2400" b="1" i="0" u="none" strike="noStrike" cap="none" dirty="0">
                <a:solidFill>
                  <a:schemeClr val="dk1"/>
                </a:solidFill>
                <a:latin typeface="Roboto" panose="02000000000000000000" pitchFamily="2" charset="0"/>
                <a:ea typeface="Roboto" panose="02000000000000000000" pitchFamily="2" charset="0"/>
                <a:sym typeface="Arial"/>
              </a:rPr>
            </a:br>
            <a:r>
              <a:rPr lang="hu-HU" sz="2400" b="1" dirty="0">
                <a:solidFill>
                  <a:schemeClr val="dk1"/>
                </a:solidFill>
                <a:latin typeface="Roboto" panose="02000000000000000000" pitchFamily="2" charset="0"/>
                <a:ea typeface="Roboto" panose="02000000000000000000" pitchFamily="2" charset="0"/>
              </a:rPr>
              <a:t>Sound </a:t>
            </a:r>
            <a:r>
              <a:rPr lang="en-GB" sz="2400" b="1" dirty="0">
                <a:solidFill>
                  <a:schemeClr val="dk1"/>
                </a:solidFill>
                <a:latin typeface="Roboto" panose="02000000000000000000" pitchFamily="2" charset="0"/>
                <a:ea typeface="Roboto" panose="02000000000000000000" pitchFamily="2" charset="0"/>
              </a:rPr>
              <a:t>data coordination and validation </a:t>
            </a:r>
            <a:r>
              <a:rPr lang="hu-HU" sz="2400" b="1" dirty="0">
                <a:solidFill>
                  <a:schemeClr val="dk1"/>
                </a:solidFill>
                <a:latin typeface="Roboto" panose="02000000000000000000" pitchFamily="2" charset="0"/>
                <a:ea typeface="Roboto" panose="02000000000000000000" pitchFamily="2" charset="0"/>
              </a:rPr>
              <a:t>workflows used in other countries</a:t>
            </a:r>
            <a:endParaRPr lang="en-US" sz="1400" b="1" i="0" u="none" strike="noStrike" cap="none" dirty="0">
              <a:solidFill>
                <a:srgbClr val="000000"/>
              </a:solidFill>
              <a:latin typeface="Roboto" panose="02000000000000000000" pitchFamily="2" charset="0"/>
              <a:ea typeface="Roboto" panose="02000000000000000000" pitchFamily="2" charset="0"/>
              <a:sym typeface="Arial"/>
            </a:endParaRPr>
          </a:p>
        </p:txBody>
      </p:sp>
    </p:spTree>
    <p:extLst>
      <p:ext uri="{BB962C8B-B14F-4D97-AF65-F5344CB8AC3E}">
        <p14:creationId xmlns:p14="http://schemas.microsoft.com/office/powerpoint/2010/main" val="2551476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24"/>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1200"/>
              </a:spcBef>
              <a:spcAft>
                <a:spcPts val="1200"/>
              </a:spcAft>
              <a:buClr>
                <a:schemeClr val="dk2"/>
              </a:buClr>
              <a:buSzPts val="1100"/>
              <a:buFont typeface="Arial"/>
              <a:buNone/>
            </a:pPr>
            <a:r>
              <a:rPr lang="en-GB" dirty="0">
                <a:solidFill>
                  <a:schemeClr val="dk2"/>
                </a:solidFill>
                <a:latin typeface="Roboto"/>
                <a:ea typeface="Roboto"/>
                <a:cs typeface="Roboto"/>
                <a:sym typeface="Roboto"/>
              </a:rPr>
              <a:t>Ready to deploy in a month</a:t>
            </a:r>
            <a:endParaRPr dirty="0"/>
          </a:p>
        </p:txBody>
      </p:sp>
      <p:sp>
        <p:nvSpPr>
          <p:cNvPr id="575" name="Google Shape;575;p24"/>
          <p:cNvSpPr txBox="1">
            <a:spLocks noGrp="1"/>
          </p:cNvSpPr>
          <p:nvPr>
            <p:ph type="subTitle" idx="1"/>
          </p:nvPr>
        </p:nvSpPr>
        <p:spPr>
          <a:xfrm>
            <a:off x="554736" y="1003456"/>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None/>
            </a:pPr>
            <a:r>
              <a:rPr lang="en-GB" dirty="0"/>
              <a:t>Open-source solutions have a very high </a:t>
            </a:r>
            <a:r>
              <a:rPr lang="en-GB" b="1" dirty="0">
                <a:solidFill>
                  <a:srgbClr val="00B0F0"/>
                </a:solidFill>
              </a:rPr>
              <a:t>Technical Readiness Level</a:t>
            </a:r>
            <a:r>
              <a:rPr lang="en-GB" dirty="0">
                <a:solidFill>
                  <a:schemeClr val="bg1"/>
                </a:solidFill>
              </a:rPr>
              <a:t>,</a:t>
            </a:r>
            <a:r>
              <a:rPr lang="en-GB" dirty="0"/>
              <a:t> and deployment in music is already under way with much more granular data</a:t>
            </a:r>
            <a:endParaRPr dirty="0"/>
          </a:p>
        </p:txBody>
      </p:sp>
      <p:sp>
        <p:nvSpPr>
          <p:cNvPr id="576" name="Google Shape;576;p24"/>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indent="0">
              <a:spcBef>
                <a:spcPts val="0"/>
              </a:spcBef>
            </a:pPr>
            <a:r>
              <a:rPr lang="en-GB" dirty="0"/>
              <a:t>Reprex: Slovak Cultural Dataspace</a:t>
            </a:r>
          </a:p>
        </p:txBody>
      </p:sp>
      <p:sp>
        <p:nvSpPr>
          <p:cNvPr id="577" name="Google Shape;577;p24"/>
          <p:cNvSpPr/>
          <p:nvPr/>
        </p:nvSpPr>
        <p:spPr>
          <a:xfrm>
            <a:off x="1098109" y="2160105"/>
            <a:ext cx="3049821" cy="3049821"/>
          </a:xfrm>
          <a:prstGeom prst="ellipse">
            <a:avLst/>
          </a:prstGeom>
          <a:solidFill>
            <a:srgbClr val="4EC0E4"/>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dirty="0">
                <a:solidFill>
                  <a:schemeClr val="dk1"/>
                </a:solidFill>
                <a:latin typeface="Roboto" panose="02000000000000000000" pitchFamily="2" charset="0"/>
                <a:ea typeface="Roboto" panose="02000000000000000000" pitchFamily="2" charset="0"/>
                <a:sym typeface="Arial"/>
              </a:rPr>
              <a:t>A.</a:t>
            </a:r>
            <a:endParaRPr lang="en-US" sz="1400" b="1" i="0" u="none" strike="noStrike" cap="none" dirty="0">
              <a:solidFill>
                <a:srgbClr val="000000"/>
              </a:solidFill>
              <a:latin typeface="Roboto" panose="02000000000000000000" pitchFamily="2" charset="0"/>
              <a:ea typeface="Roboto" panose="02000000000000000000" pitchFamily="2" charset="0"/>
              <a:sym typeface="Arial"/>
            </a:endParaRPr>
          </a:p>
          <a:p>
            <a:pPr marL="0" marR="0" lvl="0" indent="0" algn="ctr" rtl="0">
              <a:lnSpc>
                <a:spcPct val="100000"/>
              </a:lnSpc>
              <a:spcBef>
                <a:spcPts val="0"/>
              </a:spcBef>
              <a:spcAft>
                <a:spcPts val="0"/>
              </a:spcAft>
              <a:buClr>
                <a:schemeClr val="dk1"/>
              </a:buClr>
              <a:buSzPts val="2400"/>
              <a:buFont typeface="Arial"/>
              <a:buNone/>
            </a:pPr>
            <a:r>
              <a:rPr lang="en-US" sz="2400" b="1" dirty="0">
                <a:solidFill>
                  <a:schemeClr val="dk1"/>
                </a:solidFill>
                <a:latin typeface="Roboto" panose="02000000000000000000" pitchFamily="2" charset="0"/>
                <a:ea typeface="Roboto" panose="02000000000000000000" pitchFamily="2" charset="0"/>
              </a:rPr>
              <a:t>Ready to deploy in a month</a:t>
            </a:r>
            <a:endParaRPr lang="en-US" sz="2400" b="1"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578" name="Google Shape;578;p24"/>
          <p:cNvSpPr txBox="1"/>
          <p:nvPr/>
        </p:nvSpPr>
        <p:spPr>
          <a:xfrm>
            <a:off x="4707907" y="2160105"/>
            <a:ext cx="4526400" cy="1078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chemeClr val="dk2"/>
              </a:buClr>
              <a:buSzPts val="1100"/>
              <a:buFont typeface="Arial"/>
              <a:buNone/>
            </a:pPr>
            <a:r>
              <a:rPr lang="en-GB" sz="1600" b="1" i="0" u="none" strike="noStrike" cap="none" dirty="0">
                <a:solidFill>
                  <a:schemeClr val="dk2"/>
                </a:solidFill>
                <a:latin typeface="Arial"/>
                <a:ea typeface="Arial"/>
                <a:cs typeface="Arial"/>
                <a:sym typeface="Arial"/>
              </a:rPr>
              <a:t>Very fas</a:t>
            </a:r>
            <a:r>
              <a:rPr lang="en-GB" sz="1600" b="1" dirty="0">
                <a:solidFill>
                  <a:schemeClr val="dk2"/>
                </a:solidFill>
              </a:rPr>
              <a:t>t deployment</a:t>
            </a:r>
            <a:endParaRPr sz="1600" b="1" i="0"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600" dirty="0">
                <a:solidFill>
                  <a:schemeClr val="lt1"/>
                </a:solidFill>
              </a:rPr>
              <a:t>Our system is modular and uses trusted open-source systems that other EU member states use for similar purposes. We will launch our music dataspace in June, and it can include other sectors from Day 1.</a:t>
            </a:r>
          </a:p>
          <a:p>
            <a:pPr marL="0" marR="0" lvl="0" indent="0" algn="l" rtl="0">
              <a:lnSpc>
                <a:spcPct val="115000"/>
              </a:lnSpc>
              <a:spcBef>
                <a:spcPts val="1200"/>
              </a:spcBef>
              <a:spcAft>
                <a:spcPts val="0"/>
              </a:spcAft>
              <a:buClr>
                <a:schemeClr val="dk2"/>
              </a:buClr>
              <a:buSzPts val="1100"/>
              <a:buFont typeface="Arial"/>
              <a:buNone/>
            </a:pPr>
            <a:r>
              <a:rPr lang="en-GB" sz="1600" dirty="0">
                <a:solidFill>
                  <a:schemeClr val="lt1"/>
                </a:solidFill>
              </a:rPr>
              <a:t>Our legal interoperability model can be used in other sectors, can go well beyond the needs of this hackathon objectives.7.3.</a:t>
            </a:r>
            <a:endParaRPr sz="16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Arial"/>
              <a:buNone/>
            </a:pPr>
            <a:endParaRPr sz="16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7403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25"/>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1200"/>
              </a:spcBef>
              <a:spcAft>
                <a:spcPts val="1200"/>
              </a:spcAft>
              <a:buClr>
                <a:schemeClr val="dk2"/>
              </a:buClr>
              <a:buSzPts val="1100"/>
              <a:buFont typeface="Arial"/>
              <a:buNone/>
            </a:pPr>
            <a:r>
              <a:rPr lang="en-GB" dirty="0">
                <a:solidFill>
                  <a:schemeClr val="dk2"/>
                </a:solidFill>
                <a:latin typeface="Roboto"/>
                <a:ea typeface="Roboto"/>
                <a:sym typeface="Roboto"/>
              </a:rPr>
              <a:t>Open for collaboration with other hackathon contestants</a:t>
            </a:r>
            <a:endParaRPr dirty="0"/>
          </a:p>
        </p:txBody>
      </p:sp>
      <p:sp>
        <p:nvSpPr>
          <p:cNvPr id="585" name="Google Shape;585;p25"/>
          <p:cNvSpPr txBox="1">
            <a:spLocks noGrp="1"/>
          </p:cNvSpPr>
          <p:nvPr>
            <p:ph type="subTitle" idx="1"/>
          </p:nvPr>
        </p:nvSpPr>
        <p:spPr>
          <a:xfrm>
            <a:off x="554736" y="1041967"/>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None/>
            </a:pPr>
            <a:r>
              <a:rPr lang="en-GB" dirty="0"/>
              <a:t>We use only transparent, open-source solutions, which are easy to replace or fix, and non-sensitive data can be synchronized with public knowledge systems like Wikipedia</a:t>
            </a:r>
            <a:endParaRPr dirty="0"/>
          </a:p>
        </p:txBody>
      </p:sp>
      <p:sp>
        <p:nvSpPr>
          <p:cNvPr id="586" name="Google Shape;586;p25"/>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dirty="0"/>
              <a:t>Reprex: Slovak Cultural </a:t>
            </a:r>
            <a:r>
              <a:rPr lang="en-GB" dirty="0" err="1"/>
              <a:t>Datasapce</a:t>
            </a:r>
            <a:endParaRPr lang="en-GB" dirty="0"/>
          </a:p>
        </p:txBody>
      </p:sp>
      <p:sp>
        <p:nvSpPr>
          <p:cNvPr id="587" name="Google Shape;587;p25"/>
          <p:cNvSpPr/>
          <p:nvPr/>
        </p:nvSpPr>
        <p:spPr>
          <a:xfrm>
            <a:off x="4588193" y="2160105"/>
            <a:ext cx="3049821" cy="3049821"/>
          </a:xfrm>
          <a:prstGeom prst="ellipse">
            <a:avLst/>
          </a:prstGeom>
          <a:solidFill>
            <a:srgbClr val="4EC0E4"/>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dirty="0">
                <a:solidFill>
                  <a:schemeClr val="dk1"/>
                </a:solidFill>
                <a:latin typeface="Roboto" panose="02000000000000000000" pitchFamily="2" charset="0"/>
                <a:ea typeface="Roboto" panose="02000000000000000000" pitchFamily="2" charset="0"/>
                <a:sym typeface="Arial"/>
              </a:rPr>
              <a:t>B.</a:t>
            </a:r>
            <a:endParaRPr lang="en-US" sz="1400" b="1" i="0" u="none" strike="noStrike" cap="none" dirty="0">
              <a:solidFill>
                <a:srgbClr val="000000"/>
              </a:solidFill>
              <a:latin typeface="Roboto" panose="02000000000000000000" pitchFamily="2" charset="0"/>
              <a:ea typeface="Roboto" panose="02000000000000000000" pitchFamily="2" charset="0"/>
              <a:sym typeface="Arial"/>
            </a:endParaRPr>
          </a:p>
          <a:p>
            <a:pPr marL="0" marR="0" lvl="0" indent="0" algn="ctr" rtl="0">
              <a:lnSpc>
                <a:spcPct val="100000"/>
              </a:lnSpc>
              <a:spcBef>
                <a:spcPts val="0"/>
              </a:spcBef>
              <a:spcAft>
                <a:spcPts val="0"/>
              </a:spcAft>
              <a:buClr>
                <a:schemeClr val="dk1"/>
              </a:buClr>
              <a:buSzPts val="2400"/>
              <a:buFont typeface="Arial"/>
              <a:buNone/>
            </a:pPr>
            <a:r>
              <a:rPr lang="en-GB" sz="2100" b="1" dirty="0">
                <a:solidFill>
                  <a:schemeClr val="dk1"/>
                </a:solidFill>
                <a:latin typeface="Roboto" panose="02000000000000000000" pitchFamily="2" charset="0"/>
                <a:ea typeface="Roboto" panose="02000000000000000000" pitchFamily="2" charset="0"/>
              </a:rPr>
              <a:t>Open source, open knowledge, modular</a:t>
            </a:r>
            <a:r>
              <a:rPr lang="hu-HU" sz="2100" b="1" dirty="0">
                <a:solidFill>
                  <a:schemeClr val="dk1"/>
                </a:solidFill>
                <a:latin typeface="Roboto" panose="02000000000000000000" pitchFamily="2" charset="0"/>
                <a:ea typeface="Roboto" panose="02000000000000000000" pitchFamily="2" charset="0"/>
              </a:rPr>
              <a:t>, </a:t>
            </a:r>
          </a:p>
          <a:p>
            <a:pPr marL="0" marR="0" lvl="0" indent="0" algn="ctr" rtl="0">
              <a:lnSpc>
                <a:spcPct val="100000"/>
              </a:lnSpc>
              <a:spcBef>
                <a:spcPts val="0"/>
              </a:spcBef>
              <a:spcAft>
                <a:spcPts val="0"/>
              </a:spcAft>
              <a:buClr>
                <a:schemeClr val="dk1"/>
              </a:buClr>
              <a:buSzPts val="2400"/>
              <a:buFont typeface="Arial"/>
              <a:buNone/>
            </a:pPr>
            <a:r>
              <a:rPr lang="en-US" sz="2100" b="1" dirty="0">
                <a:solidFill>
                  <a:schemeClr val="dk1"/>
                </a:solidFill>
                <a:latin typeface="Roboto" panose="02000000000000000000" pitchFamily="2" charset="0"/>
                <a:ea typeface="Roboto" panose="02000000000000000000" pitchFamily="2" charset="0"/>
              </a:rPr>
              <a:t>trustworthy AI</a:t>
            </a:r>
            <a:endParaRPr lang="en-US" sz="2100" b="1" i="0" u="none" strike="noStrike" cap="none" dirty="0">
              <a:solidFill>
                <a:schemeClr val="dk1"/>
              </a:solidFill>
              <a:latin typeface="Roboto" panose="02000000000000000000" pitchFamily="2" charset="0"/>
              <a:ea typeface="Roboto" panose="02000000000000000000" pitchFamily="2" charset="0"/>
              <a:sym typeface="Arial"/>
            </a:endParaRPr>
          </a:p>
        </p:txBody>
      </p:sp>
      <p:sp>
        <p:nvSpPr>
          <p:cNvPr id="588" name="Google Shape;588;p25"/>
          <p:cNvSpPr txBox="1"/>
          <p:nvPr/>
        </p:nvSpPr>
        <p:spPr>
          <a:xfrm>
            <a:off x="7811720" y="1681216"/>
            <a:ext cx="3825544" cy="107848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600"/>
              <a:buFont typeface="Arial"/>
              <a:buNone/>
            </a:pPr>
            <a:r>
              <a:rPr lang="en-GB" sz="1600" b="1" i="0" u="none" strike="noStrike" cap="none" dirty="0">
                <a:solidFill>
                  <a:schemeClr val="lt1"/>
                </a:solidFill>
                <a:latin typeface="Arial"/>
                <a:ea typeface="Arial"/>
                <a:cs typeface="Arial"/>
                <a:sym typeface="Arial"/>
              </a:rPr>
              <a:t>Open Collaboration model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Roboto Condensed"/>
              <a:buNone/>
            </a:pPr>
            <a:endParaRPr sz="1600" b="0" i="0" u="none" strike="noStrike" cap="none" dirty="0">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600"/>
              <a:buFont typeface="Arial"/>
              <a:buAutoNum type="arabicPeriod"/>
            </a:pPr>
            <a:r>
              <a:rPr lang="en-GB" sz="1600" b="0" i="0" u="none" strike="noStrike" cap="none" dirty="0">
                <a:solidFill>
                  <a:schemeClr val="lt1"/>
                </a:solidFill>
                <a:latin typeface="Arial"/>
                <a:ea typeface="Arial"/>
                <a:cs typeface="Arial"/>
                <a:sym typeface="Arial"/>
              </a:rPr>
              <a:t>We have designed our solution for open collaboration from the onset, and prepared a cooperation with </a:t>
            </a:r>
            <a:r>
              <a:rPr lang="en-GB" sz="1600" b="1" i="0" u="none" strike="noStrike" cap="none" dirty="0">
                <a:solidFill>
                  <a:srgbClr val="00B0F0"/>
                </a:solidFill>
                <a:latin typeface="Arial"/>
                <a:ea typeface="Arial"/>
                <a:cs typeface="Arial"/>
                <a:sym typeface="Arial"/>
              </a:rPr>
              <a:t>Wikipedia </a:t>
            </a:r>
            <a:r>
              <a:rPr lang="en-GB" sz="1600" b="1" i="0" u="none" strike="noStrike" cap="none" dirty="0" err="1">
                <a:solidFill>
                  <a:srgbClr val="00B0F0"/>
                </a:solidFill>
                <a:latin typeface="Arial"/>
                <a:ea typeface="Arial"/>
                <a:cs typeface="Arial"/>
                <a:sym typeface="Arial"/>
              </a:rPr>
              <a:t>Slovensko</a:t>
            </a:r>
            <a:r>
              <a:rPr lang="en-GB" sz="1600" b="1" i="0" u="none" strike="noStrike" cap="none" dirty="0">
                <a:solidFill>
                  <a:srgbClr val="00B0F0"/>
                </a:solidFill>
                <a:latin typeface="Arial"/>
                <a:ea typeface="Arial"/>
                <a:cs typeface="Arial"/>
                <a:sym typeface="Arial"/>
              </a:rPr>
              <a:t> </a:t>
            </a:r>
            <a:r>
              <a:rPr lang="en-GB" sz="1600" b="0" i="0" u="none" strike="noStrike" cap="none" dirty="0">
                <a:solidFill>
                  <a:schemeClr val="lt1"/>
                </a:solidFill>
                <a:latin typeface="Arial"/>
                <a:ea typeface="Arial"/>
                <a:cs typeface="Arial"/>
                <a:sym typeface="Arial"/>
              </a:rPr>
              <a:t>and the Wikipedia Foundation.</a:t>
            </a:r>
          </a:p>
          <a:p>
            <a:pPr marL="342900" marR="0" lvl="0" indent="-342900" algn="l" rtl="0">
              <a:lnSpc>
                <a:spcPct val="100000"/>
              </a:lnSpc>
              <a:spcBef>
                <a:spcPts val="0"/>
              </a:spcBef>
              <a:spcAft>
                <a:spcPts val="0"/>
              </a:spcAft>
              <a:buClr>
                <a:schemeClr val="lt1"/>
              </a:buClr>
              <a:buSzPts val="1600"/>
              <a:buFont typeface="Arial"/>
              <a:buAutoNum type="arabicPeriod"/>
            </a:pPr>
            <a:r>
              <a:rPr lang="en-GB" sz="1600" dirty="0">
                <a:solidFill>
                  <a:schemeClr val="lt1"/>
                </a:solidFill>
              </a:rPr>
              <a:t>Because we are working in open collaboration, </a:t>
            </a:r>
            <a:r>
              <a:rPr lang="en-GB" sz="1600" b="1" dirty="0">
                <a:solidFill>
                  <a:srgbClr val="00B0F0"/>
                </a:solidFill>
              </a:rPr>
              <a:t>we can host the solutions of other competing teams</a:t>
            </a:r>
            <a:r>
              <a:rPr lang="en-GB" sz="1600" dirty="0">
                <a:solidFill>
                  <a:schemeClr val="lt1"/>
                </a:solidFill>
              </a:rPr>
              <a:t>!</a:t>
            </a:r>
            <a:endParaRPr lang="hu-HU" sz="1600" dirty="0">
              <a:solidFill>
                <a:schemeClr val="lt1"/>
              </a:solidFill>
            </a:endParaRPr>
          </a:p>
          <a:p>
            <a:pPr marL="342900" marR="0" lvl="0" indent="-342900" algn="l" rtl="0">
              <a:lnSpc>
                <a:spcPct val="100000"/>
              </a:lnSpc>
              <a:spcBef>
                <a:spcPts val="0"/>
              </a:spcBef>
              <a:spcAft>
                <a:spcPts val="0"/>
              </a:spcAft>
              <a:buClr>
                <a:schemeClr val="lt1"/>
              </a:buClr>
              <a:buSzPts val="1600"/>
              <a:buFont typeface="Arial"/>
              <a:buAutoNum type="arabicPeriod"/>
            </a:pPr>
            <a:r>
              <a:rPr lang="hu-HU" sz="1600" b="0" i="0" u="none" strike="noStrike" cap="none" dirty="0">
                <a:solidFill>
                  <a:schemeClr val="lt1"/>
                </a:solidFill>
                <a:latin typeface="Arial"/>
                <a:ea typeface="Arial"/>
                <a:cs typeface="Arial"/>
                <a:sym typeface="Arial"/>
              </a:rPr>
              <a:t>Algorithm only uses verifiable, trustworthy, explicit knowledge, </a:t>
            </a:r>
            <a:r>
              <a:rPr lang="hu-HU" sz="1600" b="1" i="0" u="none" strike="noStrike" cap="none" dirty="0">
                <a:solidFill>
                  <a:srgbClr val="00B0F0"/>
                </a:solidFill>
                <a:latin typeface="Arial"/>
                <a:ea typeface="Arial"/>
                <a:cs typeface="Arial"/>
                <a:sym typeface="Arial"/>
              </a:rPr>
              <a:t>no black box guess</a:t>
            </a:r>
            <a:r>
              <a:rPr lang="en-GB" sz="1600" b="1" i="0" u="none" strike="noStrike" cap="none" dirty="0">
                <a:solidFill>
                  <a:srgbClr val="00B0F0"/>
                </a:solidFill>
                <a:latin typeface="Arial"/>
                <a:ea typeface="Arial"/>
                <a:cs typeface="Arial"/>
                <a:sym typeface="Arial"/>
              </a:rPr>
              <a:t>work</a:t>
            </a:r>
            <a:r>
              <a:rPr lang="hu-HU" sz="1600" b="0" i="0" u="none" strike="noStrike" cap="none" dirty="0">
                <a:solidFill>
                  <a:schemeClr val="lt1"/>
                </a:solidFill>
                <a:latin typeface="Arial"/>
                <a:ea typeface="Arial"/>
                <a:cs typeface="Arial"/>
                <a:sym typeface="Arial"/>
              </a:rPr>
              <a:t>.</a:t>
            </a:r>
          </a:p>
          <a:p>
            <a:pPr marL="342900" marR="0" lvl="0" indent="-342900" algn="l" rtl="0">
              <a:lnSpc>
                <a:spcPct val="100000"/>
              </a:lnSpc>
              <a:spcBef>
                <a:spcPts val="0"/>
              </a:spcBef>
              <a:spcAft>
                <a:spcPts val="0"/>
              </a:spcAft>
              <a:buClr>
                <a:schemeClr val="lt1"/>
              </a:buClr>
              <a:buSzPts val="1600"/>
              <a:buFont typeface="Arial"/>
              <a:buAutoNum type="arabicPeriod"/>
            </a:pPr>
            <a:endParaRPr lang="hu-HU" sz="1600" b="0" i="0" u="none" strike="noStrike" cap="none" dirty="0">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1600"/>
              <a:buFont typeface="Arial"/>
              <a:buAutoNum type="arabicPeriod"/>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19579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26"/>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1200"/>
              </a:spcBef>
              <a:spcAft>
                <a:spcPts val="1200"/>
              </a:spcAft>
              <a:buClr>
                <a:schemeClr val="dk2"/>
              </a:buClr>
              <a:buSzPts val="1100"/>
              <a:buFont typeface="Arial"/>
              <a:buNone/>
            </a:pPr>
            <a:r>
              <a:rPr lang="en-US" dirty="0">
                <a:solidFill>
                  <a:schemeClr val="dk2"/>
                </a:solidFill>
                <a:latin typeface="Roboto"/>
                <a:ea typeface="Roboto"/>
                <a:sym typeface="Roboto"/>
              </a:rPr>
              <a:t>Sound data coordination and validation workflows used in other countries</a:t>
            </a:r>
            <a:endParaRPr lang="en-US" dirty="0"/>
          </a:p>
        </p:txBody>
      </p:sp>
      <p:sp>
        <p:nvSpPr>
          <p:cNvPr id="595" name="Google Shape;595;p26"/>
          <p:cNvSpPr txBox="1">
            <a:spLocks noGrp="1"/>
          </p:cNvSpPr>
          <p:nvPr>
            <p:ph type="subTitle" idx="1"/>
          </p:nvPr>
        </p:nvSpPr>
        <p:spPr>
          <a:xfrm>
            <a:off x="554736" y="1039381"/>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None/>
            </a:pPr>
            <a:r>
              <a:rPr lang="en-GB" dirty="0"/>
              <a:t>Introduce the </a:t>
            </a:r>
            <a:r>
              <a:rPr lang="en-GB" b="1" dirty="0">
                <a:solidFill>
                  <a:srgbClr val="00B0F0"/>
                </a:solidFill>
              </a:rPr>
              <a:t>European Interoperability Framework </a:t>
            </a:r>
            <a:r>
              <a:rPr lang="en-GB" dirty="0"/>
              <a:t>into the cultural organisations of the Slovak Republic, extending the data standards to non-state entities like art galleries or orchestras, too</a:t>
            </a:r>
            <a:endParaRPr dirty="0"/>
          </a:p>
        </p:txBody>
      </p:sp>
      <p:sp>
        <p:nvSpPr>
          <p:cNvPr id="597" name="Google Shape;597;p26"/>
          <p:cNvSpPr/>
          <p:nvPr/>
        </p:nvSpPr>
        <p:spPr>
          <a:xfrm>
            <a:off x="8078277" y="2160105"/>
            <a:ext cx="3049821" cy="3049821"/>
          </a:xfrm>
          <a:prstGeom prst="ellipse">
            <a:avLst/>
          </a:prstGeom>
          <a:solidFill>
            <a:srgbClr val="4EC0E4"/>
          </a:solidFill>
          <a:ln>
            <a:noFill/>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dirty="0">
                <a:solidFill>
                  <a:schemeClr val="dk1"/>
                </a:solidFill>
                <a:latin typeface="Roboto" panose="02000000000000000000" pitchFamily="2" charset="0"/>
                <a:ea typeface="Roboto" panose="02000000000000000000" pitchFamily="2" charset="0"/>
                <a:sym typeface="Arial"/>
              </a:rPr>
              <a:t>C.</a:t>
            </a:r>
            <a:br>
              <a:rPr lang="en-US" sz="2400" b="1" i="0" u="none" strike="noStrike" cap="none" dirty="0">
                <a:solidFill>
                  <a:schemeClr val="dk1"/>
                </a:solidFill>
                <a:latin typeface="Roboto" panose="02000000000000000000" pitchFamily="2" charset="0"/>
                <a:ea typeface="Roboto" panose="02000000000000000000" pitchFamily="2" charset="0"/>
                <a:sym typeface="Arial"/>
              </a:rPr>
            </a:br>
            <a:r>
              <a:rPr lang="hu-HU" sz="2400" b="1" dirty="0">
                <a:solidFill>
                  <a:schemeClr val="dk1"/>
                </a:solidFill>
                <a:latin typeface="Roboto" panose="02000000000000000000" pitchFamily="2" charset="0"/>
                <a:ea typeface="Roboto" panose="02000000000000000000" pitchFamily="2" charset="0"/>
              </a:rPr>
              <a:t>Sound </a:t>
            </a:r>
            <a:r>
              <a:rPr lang="en-GB" sz="2400" b="1" dirty="0">
                <a:solidFill>
                  <a:schemeClr val="dk1"/>
                </a:solidFill>
                <a:latin typeface="Roboto" panose="02000000000000000000" pitchFamily="2" charset="0"/>
                <a:ea typeface="Roboto" panose="02000000000000000000" pitchFamily="2" charset="0"/>
              </a:rPr>
              <a:t>data coordination and validation </a:t>
            </a:r>
            <a:r>
              <a:rPr lang="hu-HU" sz="2400" b="1" dirty="0">
                <a:solidFill>
                  <a:schemeClr val="dk1"/>
                </a:solidFill>
                <a:latin typeface="Roboto" panose="02000000000000000000" pitchFamily="2" charset="0"/>
                <a:ea typeface="Roboto" panose="02000000000000000000" pitchFamily="2" charset="0"/>
              </a:rPr>
              <a:t>workflows used in other countries</a:t>
            </a:r>
            <a:endParaRPr lang="en-US" sz="1400" b="1" i="0" u="none" strike="noStrike" cap="none" dirty="0">
              <a:solidFill>
                <a:srgbClr val="000000"/>
              </a:solidFill>
              <a:latin typeface="Roboto" panose="02000000000000000000" pitchFamily="2" charset="0"/>
              <a:ea typeface="Roboto" panose="02000000000000000000" pitchFamily="2" charset="0"/>
              <a:sym typeface="Arial"/>
            </a:endParaRPr>
          </a:p>
        </p:txBody>
      </p:sp>
      <p:sp>
        <p:nvSpPr>
          <p:cNvPr id="598" name="Google Shape;598;p26"/>
          <p:cNvSpPr txBox="1"/>
          <p:nvPr/>
        </p:nvSpPr>
        <p:spPr>
          <a:xfrm>
            <a:off x="3885777" y="2350500"/>
            <a:ext cx="4192500" cy="107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1600"/>
              <a:buFont typeface="Arial"/>
              <a:buNone/>
            </a:pPr>
            <a:r>
              <a:rPr lang="hu-HU" sz="1600" b="1" dirty="0">
                <a:solidFill>
                  <a:schemeClr val="lt1"/>
                </a:solidFill>
              </a:rPr>
              <a:t>Internationally interoperable worfklow</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600" b="0" i="0" u="none" strike="noStrike" cap="none" dirty="0">
                <a:solidFill>
                  <a:schemeClr val="lt1"/>
                </a:solidFill>
                <a:latin typeface="Arial"/>
                <a:ea typeface="Arial"/>
                <a:cs typeface="Arial"/>
                <a:sym typeface="Arial"/>
              </a:rPr>
              <a:t>Our </a:t>
            </a:r>
            <a:r>
              <a:rPr lang="hu-HU" sz="1600" b="0" i="0" u="none" strike="noStrike" cap="none" dirty="0">
                <a:solidFill>
                  <a:schemeClr val="lt1"/>
                </a:solidFill>
                <a:latin typeface="Arial"/>
                <a:ea typeface="Arial"/>
                <a:cs typeface="Arial"/>
                <a:sym typeface="Arial"/>
              </a:rPr>
              <a:t>system automate</a:t>
            </a:r>
            <a:r>
              <a:rPr lang="en-GB" sz="1600" b="0" i="0" u="none" strike="noStrike" cap="none" dirty="0">
                <a:solidFill>
                  <a:schemeClr val="lt1"/>
                </a:solidFill>
                <a:latin typeface="Arial"/>
                <a:ea typeface="Arial"/>
                <a:cs typeface="Arial"/>
                <a:sym typeface="Arial"/>
              </a:rPr>
              <a:t>s</a:t>
            </a:r>
            <a:r>
              <a:rPr lang="hu-HU" sz="1600" b="0" i="0" u="none" strike="noStrike" cap="none" dirty="0">
                <a:solidFill>
                  <a:schemeClr val="lt1"/>
                </a:solidFill>
                <a:latin typeface="Arial"/>
                <a:ea typeface="Arial"/>
                <a:cs typeface="Arial"/>
                <a:sym typeface="Arial"/>
              </a:rPr>
              <a:t> </a:t>
            </a:r>
            <a:r>
              <a:rPr lang="en-GB" sz="1600" b="0" i="0" u="none" strike="noStrike" cap="none" dirty="0">
                <a:solidFill>
                  <a:schemeClr val="lt1"/>
                </a:solidFill>
                <a:latin typeface="Arial"/>
                <a:ea typeface="Arial"/>
                <a:cs typeface="Arial"/>
                <a:sym typeface="Arial"/>
              </a:rPr>
              <a:t>data collection, data exchange and validation w</a:t>
            </a:r>
            <a:r>
              <a:rPr lang="hu-HU" sz="1600" b="0" i="0" u="none" strike="noStrike" cap="none" dirty="0">
                <a:solidFill>
                  <a:schemeClr val="lt1"/>
                </a:solidFill>
                <a:latin typeface="Arial"/>
                <a:ea typeface="Arial"/>
                <a:cs typeface="Arial"/>
                <a:sym typeface="Arial"/>
              </a:rPr>
              <a:t>orkflows that are considered valid and sound by statistical authorities, international museum and heritage organisations, libraries, and other domain-specific standards. We know how to translate their knowledge into the </a:t>
            </a:r>
            <a:r>
              <a:rPr lang="en-GB" sz="1600" b="0" i="0" u="none" strike="noStrike" cap="none" dirty="0">
                <a:solidFill>
                  <a:schemeClr val="lt1"/>
                </a:solidFill>
                <a:latin typeface="Arial"/>
                <a:ea typeface="Arial"/>
                <a:cs typeface="Arial"/>
                <a:sym typeface="Arial"/>
              </a:rPr>
              <a:t>ministry’s </a:t>
            </a:r>
            <a:r>
              <a:rPr lang="hu-HU" sz="1600" b="0" i="0" u="none" strike="noStrike" cap="none" dirty="0">
                <a:solidFill>
                  <a:schemeClr val="lt1"/>
                </a:solidFill>
                <a:latin typeface="Arial"/>
                <a:ea typeface="Arial"/>
                <a:cs typeface="Arial"/>
                <a:sym typeface="Arial"/>
              </a:rPr>
              <a:t>data systems </a:t>
            </a:r>
            <a:r>
              <a:rPr lang="en-GB" sz="1600" b="0" i="0" u="none" strike="noStrike" cap="none" dirty="0">
                <a:solidFill>
                  <a:schemeClr val="lt1"/>
                </a:solidFill>
                <a:latin typeface="Arial"/>
                <a:ea typeface="Arial"/>
                <a:cs typeface="Arial"/>
                <a:sym typeface="Arial"/>
              </a:rPr>
              <a:t>in the </a:t>
            </a:r>
            <a:r>
              <a:rPr lang="hu-HU" sz="1600" b="0" i="0" u="none" strike="noStrike" cap="none" dirty="0">
                <a:solidFill>
                  <a:schemeClr val="lt1"/>
                </a:solidFill>
                <a:latin typeface="Arial"/>
                <a:ea typeface="Arial"/>
                <a:cs typeface="Arial"/>
                <a:sym typeface="Arial"/>
              </a:rPr>
              <a:t>correct form and </a:t>
            </a:r>
            <a:r>
              <a:rPr lang="en-GB" sz="1600" b="0" i="0" u="none" strike="noStrike" cap="none" dirty="0">
                <a:solidFill>
                  <a:schemeClr val="lt1"/>
                </a:solidFill>
                <a:latin typeface="Arial"/>
                <a:ea typeface="Arial"/>
                <a:cs typeface="Arial"/>
                <a:sym typeface="Arial"/>
              </a:rPr>
              <a:t>semantic </a:t>
            </a:r>
            <a:r>
              <a:rPr lang="hu-HU" sz="1600" b="0" i="0" u="none" strike="noStrike" cap="none" dirty="0">
                <a:solidFill>
                  <a:schemeClr val="lt1"/>
                </a:solidFill>
                <a:latin typeface="Arial"/>
                <a:ea typeface="Arial"/>
                <a:cs typeface="Arial"/>
                <a:sym typeface="Arial"/>
              </a:rPr>
              <a:t>meaning.</a:t>
            </a:r>
            <a:endParaRPr sz="16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1600"/>
              <a:buFont typeface="Arial"/>
              <a:buNone/>
            </a:pPr>
            <a:endParaRPr sz="1600" b="0" i="0" u="none" strike="noStrike" cap="none" dirty="0">
              <a:solidFill>
                <a:schemeClr val="lt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04249860-3D10-FC27-071C-9935A3872309}"/>
              </a:ext>
            </a:extLst>
          </p:cNvPr>
          <p:cNvSpPr>
            <a:spLocks noGrp="1"/>
          </p:cNvSpPr>
          <p:nvPr>
            <p:ph type="body" idx="2"/>
          </p:nvPr>
        </p:nvSpPr>
        <p:spPr>
          <a:xfrm>
            <a:off x="7630160" y="81304"/>
            <a:ext cx="4007104" cy="161583"/>
          </a:xfrm>
        </p:spPr>
        <p:txBody>
          <a:bodyPr/>
          <a:lstStyle/>
          <a:p>
            <a:r>
              <a:rPr lang="en-GB" dirty="0"/>
              <a:t>Reprex: Slovak Cultural Dataspace</a:t>
            </a:r>
          </a:p>
        </p:txBody>
      </p:sp>
    </p:spTree>
    <p:extLst>
      <p:ext uri="{BB962C8B-B14F-4D97-AF65-F5344CB8AC3E}">
        <p14:creationId xmlns:p14="http://schemas.microsoft.com/office/powerpoint/2010/main" val="3788138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1992-00D1-6636-8C66-B3895F0B5510}"/>
              </a:ext>
            </a:extLst>
          </p:cNvPr>
          <p:cNvSpPr>
            <a:spLocks noGrp="1"/>
          </p:cNvSpPr>
          <p:nvPr>
            <p:ph type="title"/>
          </p:nvPr>
        </p:nvSpPr>
        <p:spPr/>
        <p:txBody>
          <a:bodyPr/>
          <a:lstStyle/>
          <a:p>
            <a:r>
              <a:rPr lang="en-GB" dirty="0"/>
              <a:t>Thank you for your attention</a:t>
            </a:r>
          </a:p>
        </p:txBody>
      </p:sp>
      <p:sp>
        <p:nvSpPr>
          <p:cNvPr id="3" name="Subtitle 2">
            <a:extLst>
              <a:ext uri="{FF2B5EF4-FFF2-40B4-BE49-F238E27FC236}">
                <a16:creationId xmlns:a16="http://schemas.microsoft.com/office/drawing/2014/main" id="{08C6F966-8968-F35A-EB68-7680C20B14CE}"/>
              </a:ext>
            </a:extLst>
          </p:cNvPr>
          <p:cNvSpPr>
            <a:spLocks noGrp="1"/>
          </p:cNvSpPr>
          <p:nvPr>
            <p:ph type="subTitle" idx="1"/>
          </p:nvPr>
        </p:nvSpPr>
        <p:spPr>
          <a:xfrm>
            <a:off x="506294" y="1322514"/>
            <a:ext cx="5065776" cy="304699"/>
          </a:xfrm>
        </p:spPr>
        <p:txBody>
          <a:bodyPr/>
          <a:lstStyle/>
          <a:p>
            <a:r>
              <a:rPr lang="en-GB" dirty="0"/>
              <a:t>Questions? Get in touch:</a:t>
            </a:r>
          </a:p>
        </p:txBody>
      </p:sp>
      <p:sp>
        <p:nvSpPr>
          <p:cNvPr id="4" name="Text Placeholder 3">
            <a:extLst>
              <a:ext uri="{FF2B5EF4-FFF2-40B4-BE49-F238E27FC236}">
                <a16:creationId xmlns:a16="http://schemas.microsoft.com/office/drawing/2014/main" id="{CB5403A2-33FC-5AC8-7202-7FD84BCC652D}"/>
              </a:ext>
            </a:extLst>
          </p:cNvPr>
          <p:cNvSpPr>
            <a:spLocks noGrp="1"/>
          </p:cNvSpPr>
          <p:nvPr>
            <p:ph type="body" idx="2"/>
          </p:nvPr>
        </p:nvSpPr>
        <p:spPr/>
        <p:txBody>
          <a:bodyPr/>
          <a:lstStyle/>
          <a:p>
            <a:endParaRPr lang="en-GB"/>
          </a:p>
        </p:txBody>
      </p:sp>
      <p:pic>
        <p:nvPicPr>
          <p:cNvPr id="5" name="Picture 4" descr="A person wearing glasses and a suit&#10;&#10;Description automatically generated">
            <a:extLst>
              <a:ext uri="{FF2B5EF4-FFF2-40B4-BE49-F238E27FC236}">
                <a16:creationId xmlns:a16="http://schemas.microsoft.com/office/drawing/2014/main" id="{56559F72-ED4C-0664-A292-BFBDC4ECC0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109" y="-279707"/>
            <a:ext cx="7439891" cy="7417414"/>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Google Shape;1037;p45">
            <a:extLst>
              <a:ext uri="{FF2B5EF4-FFF2-40B4-BE49-F238E27FC236}">
                <a16:creationId xmlns:a16="http://schemas.microsoft.com/office/drawing/2014/main" id="{E1DA5367-693D-F9D1-642B-434315FAF66E}"/>
              </a:ext>
            </a:extLst>
          </p:cNvPr>
          <p:cNvSpPr txBox="1">
            <a:spLocks/>
          </p:cNvSpPr>
          <p:nvPr/>
        </p:nvSpPr>
        <p:spPr>
          <a:xfrm>
            <a:off x="506294" y="2322732"/>
            <a:ext cx="3878719" cy="123110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342900" algn="l" rtl="0">
              <a:lnSpc>
                <a:spcPct val="100000"/>
              </a:lnSpc>
              <a:spcBef>
                <a:spcPts val="300"/>
              </a:spcBef>
              <a:spcAft>
                <a:spcPts val="0"/>
              </a:spcAft>
              <a:buClr>
                <a:schemeClr val="lt2"/>
              </a:buClr>
              <a:buSzPts val="1800"/>
              <a:buFont typeface="Quattrocento Sans"/>
              <a:buNone/>
              <a:defRPr sz="1800" b="0" i="0" u="none" strike="noStrike" cap="none">
                <a:solidFill>
                  <a:schemeClr val="lt2"/>
                </a:solidFill>
                <a:latin typeface="Roboto"/>
                <a:ea typeface="Roboto"/>
                <a:cs typeface="Roboto"/>
                <a:sym typeface="Roboto"/>
              </a:defRPr>
            </a:lvl1pPr>
            <a:lvl2pPr marL="914400" marR="0" lvl="1" indent="-330200" algn="ctr" rtl="0">
              <a:lnSpc>
                <a:spcPct val="100000"/>
              </a:lnSpc>
              <a:spcBef>
                <a:spcPts val="300"/>
              </a:spcBef>
              <a:spcAft>
                <a:spcPts val="0"/>
              </a:spcAft>
              <a:buClr>
                <a:schemeClr val="lt2"/>
              </a:buClr>
              <a:buSzPts val="2000"/>
              <a:buFont typeface="Noto Sans Symbols"/>
              <a:buNone/>
              <a:defRPr sz="2000" b="0" i="0" u="none" strike="noStrike" cap="none">
                <a:solidFill>
                  <a:schemeClr val="lt2"/>
                </a:solidFill>
                <a:latin typeface="Roboto Light"/>
                <a:ea typeface="Roboto Light"/>
                <a:cs typeface="Roboto Light"/>
                <a:sym typeface="Roboto Light"/>
              </a:defRPr>
            </a:lvl2pPr>
            <a:lvl3pPr marL="1371600" marR="0" lvl="2" indent="-330200" algn="ctr" rtl="0">
              <a:lnSpc>
                <a:spcPct val="100000"/>
              </a:lnSpc>
              <a:spcBef>
                <a:spcPts val="300"/>
              </a:spcBef>
              <a:spcAft>
                <a:spcPts val="0"/>
              </a:spcAft>
              <a:buClr>
                <a:schemeClr val="lt2"/>
              </a:buClr>
              <a:buSzPts val="1800"/>
              <a:buFont typeface="Arial"/>
              <a:buNone/>
              <a:defRPr sz="1800" b="0" i="0" u="none" strike="noStrike" cap="none">
                <a:solidFill>
                  <a:schemeClr val="lt2"/>
                </a:solidFill>
                <a:latin typeface="Lora"/>
                <a:ea typeface="Lora"/>
                <a:cs typeface="Lora"/>
                <a:sym typeface="Lora"/>
              </a:defRPr>
            </a:lvl3pPr>
            <a:lvl4pPr marL="1828800" marR="0" lvl="3" indent="-330200" algn="ctr" rtl="0">
              <a:lnSpc>
                <a:spcPct val="100000"/>
              </a:lnSpc>
              <a:spcBef>
                <a:spcPts val="300"/>
              </a:spcBef>
              <a:spcAft>
                <a:spcPts val="0"/>
              </a:spcAft>
              <a:buClr>
                <a:schemeClr val="lt2"/>
              </a:buClr>
              <a:buSzPts val="1600"/>
              <a:buFont typeface="Arial"/>
              <a:buNone/>
              <a:defRPr sz="1600" b="0" i="0" u="none" strike="noStrike" cap="none">
                <a:solidFill>
                  <a:schemeClr val="lt2"/>
                </a:solidFill>
                <a:latin typeface="Lora"/>
                <a:ea typeface="Lora"/>
                <a:cs typeface="Lora"/>
                <a:sym typeface="Lora"/>
              </a:defRPr>
            </a:lvl4pPr>
            <a:lvl5pPr marL="2286000" marR="0" lvl="4" indent="-323850" algn="ctr" rtl="0">
              <a:lnSpc>
                <a:spcPct val="100000"/>
              </a:lnSpc>
              <a:spcBef>
                <a:spcPts val="300"/>
              </a:spcBef>
              <a:spcAft>
                <a:spcPts val="0"/>
              </a:spcAft>
              <a:buClr>
                <a:schemeClr val="lt2"/>
              </a:buClr>
              <a:buSzPts val="1600"/>
              <a:buFont typeface="Arial"/>
              <a:buNone/>
              <a:defRPr sz="1600" b="0" i="0" u="none" strike="noStrike" cap="none">
                <a:solidFill>
                  <a:schemeClr val="lt2"/>
                </a:solidFill>
                <a:latin typeface="Lora Medium"/>
                <a:ea typeface="Lora Medium"/>
                <a:cs typeface="Lora Medium"/>
                <a:sym typeface="Lora Medium"/>
              </a:defRPr>
            </a:lvl5pPr>
            <a:lvl6pPr marL="2743200" marR="0" lvl="5"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6pPr>
            <a:lvl7pPr marL="3200400" marR="0" lvl="6"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7pPr>
            <a:lvl8pPr marL="3657600" marR="0" lvl="7"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8pPr>
            <a:lvl9pPr marL="4114800" marR="0" lvl="8" indent="-330200" algn="ctr"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9pPr>
          </a:lstStyle>
          <a:p>
            <a:pPr marL="0" indent="0">
              <a:spcBef>
                <a:spcPts val="1200"/>
              </a:spcBef>
              <a:buClr>
                <a:schemeClr val="lt1"/>
              </a:buClr>
              <a:buSzPts val="2000"/>
            </a:pPr>
            <a:r>
              <a:rPr lang="en-US" sz="2000" dirty="0">
                <a:solidFill>
                  <a:srgbClr val="00348A"/>
                </a:solidFill>
                <a:latin typeface="Roboto Bold"/>
                <a:hlinkClick r:id="rId3">
                  <a:extLst>
                    <a:ext uri="{A12FA001-AC4F-418D-AE19-62706E023703}">
                      <ahyp:hlinkClr xmlns:ahyp="http://schemas.microsoft.com/office/drawing/2018/hyperlinkcolor" val="tx"/>
                    </a:ext>
                  </a:extLst>
                </a:hlinkClick>
              </a:rPr>
              <a:t>reprex.nl/contact</a:t>
            </a:r>
            <a:br>
              <a:rPr lang="en-US" sz="2000" dirty="0">
                <a:solidFill>
                  <a:srgbClr val="00348A"/>
                </a:solidFill>
                <a:latin typeface="Roboto Bold"/>
              </a:rPr>
            </a:br>
            <a:r>
              <a:rPr lang="en-US" sz="2000" dirty="0">
                <a:solidFill>
                  <a:srgbClr val="00348A"/>
                </a:solidFill>
                <a:latin typeface="Roboto Bold"/>
                <a:hlinkClick r:id="rId4">
                  <a:extLst>
                    <a:ext uri="{A12FA001-AC4F-418D-AE19-62706E023703}">
                      <ahyp:hlinkClr xmlns:ahyp="http://schemas.microsoft.com/office/drawing/2018/hyperlinkcolor" val="tx"/>
                    </a:ext>
                  </a:extLst>
                </a:hlinkClick>
              </a:rPr>
              <a:t>www.linkedin.com/in/antaldaniel</a:t>
            </a:r>
            <a:endParaRPr lang="en-US" sz="2000" dirty="0">
              <a:solidFill>
                <a:srgbClr val="00348A"/>
              </a:solidFill>
              <a:latin typeface="Roboto Bold"/>
            </a:endParaRPr>
          </a:p>
          <a:p>
            <a:pPr marL="0" indent="0">
              <a:spcBef>
                <a:spcPts val="1200"/>
              </a:spcBef>
              <a:buClr>
                <a:schemeClr val="lt1"/>
              </a:buClr>
              <a:buSzPts val="2000"/>
            </a:pPr>
            <a:endParaRPr lang="hu-HU" sz="2000" dirty="0">
              <a:latin typeface="Roboto Black"/>
              <a:ea typeface="Roboto Black"/>
              <a:cs typeface="Roboto Black"/>
              <a:sym typeface="Roboto Black"/>
            </a:endParaRPr>
          </a:p>
        </p:txBody>
      </p:sp>
      <p:pic>
        <p:nvPicPr>
          <p:cNvPr id="7" name="Picture 6" descr="A qr code with blue squares&#10;&#10;Description automatically generated">
            <a:extLst>
              <a:ext uri="{FF2B5EF4-FFF2-40B4-BE49-F238E27FC236}">
                <a16:creationId xmlns:a16="http://schemas.microsoft.com/office/drawing/2014/main" id="{ED4FB3D6-55CC-E3F2-B93C-D832AADE2C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7066" y="4363935"/>
            <a:ext cx="1898465" cy="1898465"/>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10DD26CC-5623-0298-51CD-C68CE0CCA00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1870" y="4310963"/>
            <a:ext cx="1951437" cy="1951437"/>
          </a:xfrm>
          <a:prstGeom prst="rect">
            <a:avLst/>
          </a:prstGeom>
        </p:spPr>
      </p:pic>
    </p:spTree>
    <p:extLst>
      <p:ext uri="{BB962C8B-B14F-4D97-AF65-F5344CB8AC3E}">
        <p14:creationId xmlns:p14="http://schemas.microsoft.com/office/powerpoint/2010/main" val="870809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cstate="email">
            <a:alphaModFix/>
            <a:extLst>
              <a:ext uri="{28A0092B-C50C-407E-A947-70E740481C1C}">
                <a14:useLocalDpi xmlns:a14="http://schemas.microsoft.com/office/drawing/2010/main"/>
              </a:ext>
            </a:extLst>
          </a:blip>
          <a:stretch>
            <a:fillRect/>
          </a:stretch>
        </a:blipFill>
        <a:effectLst/>
      </p:bgPr>
    </p:bg>
    <p:spTree>
      <p:nvGrpSpPr>
        <p:cNvPr id="1" name="Shape 107"/>
        <p:cNvGrpSpPr/>
        <p:nvPr/>
      </p:nvGrpSpPr>
      <p:grpSpPr>
        <a:xfrm>
          <a:off x="0" y="0"/>
          <a:ext cx="0" cy="0"/>
          <a:chOff x="0" y="0"/>
          <a:chExt cx="0" cy="0"/>
        </a:xfrm>
      </p:grpSpPr>
      <p:sp>
        <p:nvSpPr>
          <p:cNvPr id="108" name="Google Shape;108;p1"/>
          <p:cNvSpPr txBox="1">
            <a:spLocks noGrp="1"/>
          </p:cNvSpPr>
          <p:nvPr>
            <p:ph type="title"/>
          </p:nvPr>
        </p:nvSpPr>
        <p:spPr>
          <a:xfrm>
            <a:off x="551941" y="3798367"/>
            <a:ext cx="10393964" cy="1451832"/>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dk1"/>
              </a:buClr>
              <a:buSzPts val="4400"/>
              <a:buFont typeface="Roboto Black"/>
              <a:buNone/>
            </a:pPr>
            <a:r>
              <a:rPr lang="en-GB" dirty="0">
                <a:solidFill>
                  <a:schemeClr val="dk1"/>
                </a:solidFill>
              </a:rPr>
              <a:t>Background information</a:t>
            </a:r>
            <a:br>
              <a:rPr lang="en-GB" dirty="0">
                <a:solidFill>
                  <a:schemeClr val="dk1"/>
                </a:solidFill>
              </a:rPr>
            </a:br>
            <a:r>
              <a:rPr lang="en-GB" dirty="0">
                <a:solidFill>
                  <a:schemeClr val="dk1"/>
                </a:solidFill>
              </a:rPr>
              <a:t>not part of the pitch!</a:t>
            </a:r>
            <a:endParaRPr dirty="0"/>
          </a:p>
        </p:txBody>
      </p:sp>
      <p:sp>
        <p:nvSpPr>
          <p:cNvPr id="109" name="Google Shape;109;p1"/>
          <p:cNvSpPr txBox="1">
            <a:spLocks noGrp="1"/>
          </p:cNvSpPr>
          <p:nvPr>
            <p:ph type="subTitle" idx="3"/>
          </p:nvPr>
        </p:nvSpPr>
        <p:spPr>
          <a:xfrm>
            <a:off x="551940" y="5250200"/>
            <a:ext cx="10649459" cy="215444"/>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2"/>
              </a:buClr>
              <a:buSzPts val="1100"/>
              <a:buFont typeface="Arial"/>
              <a:buNone/>
            </a:pPr>
            <a:r>
              <a:rPr lang="en-GB" dirty="0">
                <a:solidFill>
                  <a:schemeClr val="dk1"/>
                </a:solidFill>
              </a:rPr>
              <a:t>From the Slovak Comprehensive Music Database to a federated cultural data sharing space</a:t>
            </a:r>
            <a:endParaRPr dirty="0">
              <a:solidFill>
                <a:schemeClr val="dk1"/>
              </a:solidFill>
            </a:endParaRPr>
          </a:p>
          <a:p>
            <a:pPr marL="0" lvl="0" indent="0" algn="l" rtl="0">
              <a:lnSpc>
                <a:spcPct val="100000"/>
              </a:lnSpc>
              <a:spcBef>
                <a:spcPts val="0"/>
              </a:spcBef>
              <a:spcAft>
                <a:spcPts val="0"/>
              </a:spcAft>
              <a:buClr>
                <a:schemeClr val="dk1"/>
              </a:buClr>
              <a:buSzPts val="2000"/>
              <a:buNone/>
            </a:pPr>
            <a:endParaRPr dirty="0">
              <a:solidFill>
                <a:schemeClr val="dk1"/>
              </a:solidFill>
            </a:endParaRPr>
          </a:p>
        </p:txBody>
      </p:sp>
      <p:sp>
        <p:nvSpPr>
          <p:cNvPr id="110" name="Google Shape;110;p1"/>
          <p:cNvSpPr txBox="1">
            <a:spLocks noGrp="1"/>
          </p:cNvSpPr>
          <p:nvPr>
            <p:ph type="body" idx="1"/>
          </p:nvPr>
        </p:nvSpPr>
        <p:spPr>
          <a:xfrm>
            <a:off x="551941" y="5658193"/>
            <a:ext cx="6255258" cy="215444"/>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400"/>
              <a:buNone/>
            </a:pPr>
            <a:r>
              <a:rPr lang="en-GB">
                <a:solidFill>
                  <a:schemeClr val="dk1"/>
                </a:solidFill>
              </a:rPr>
              <a:t>2024.04.11.</a:t>
            </a:r>
            <a:endParaRPr/>
          </a:p>
        </p:txBody>
      </p:sp>
      <p:sp>
        <p:nvSpPr>
          <p:cNvPr id="111" name="Google Shape;111;p1"/>
          <p:cNvSpPr txBox="1"/>
          <p:nvPr/>
        </p:nvSpPr>
        <p:spPr>
          <a:xfrm>
            <a:off x="-1116106" y="4693024"/>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Roboto Condensed"/>
              <a:buNone/>
            </a:pPr>
            <a:endParaRPr sz="1600" b="0" i="0" u="none" strike="noStrike" cap="none">
              <a:solidFill>
                <a:schemeClr val="dk1"/>
              </a:solidFill>
              <a:latin typeface="Roboto Condensed"/>
              <a:ea typeface="Roboto Condensed"/>
              <a:cs typeface="Roboto Condensed"/>
              <a:sym typeface="Roboto Condensed"/>
            </a:endParaRPr>
          </a:p>
        </p:txBody>
      </p:sp>
      <p:sp>
        <p:nvSpPr>
          <p:cNvPr id="112" name="Google Shape;112;p1"/>
          <p:cNvSpPr txBox="1"/>
          <p:nvPr/>
        </p:nvSpPr>
        <p:spPr>
          <a:xfrm>
            <a:off x="12895729" y="2958353"/>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Roboto Condensed"/>
              <a:buNone/>
            </a:pPr>
            <a:endParaRPr sz="1600" b="0" i="0" u="none" strike="noStrike" cap="none">
              <a:solidFill>
                <a:schemeClr val="dk1"/>
              </a:solidFill>
              <a:latin typeface="Roboto Condensed"/>
              <a:ea typeface="Roboto Condensed"/>
              <a:cs typeface="Roboto Condensed"/>
              <a:sym typeface="Roboto Condensed"/>
            </a:endParaRPr>
          </a:p>
        </p:txBody>
      </p:sp>
      <p:pic>
        <p:nvPicPr>
          <p:cNvPr id="113" name="Google Shape;113;p1" descr="A blue circle with white text&#10;&#10;Description automatically generate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1941" y="1664867"/>
            <a:ext cx="1422333" cy="14223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800">
                <a:solidFill>
                  <a:schemeClr val="dk2"/>
                </a:solidFill>
              </a:rPr>
              <a:t>Problems with data</a:t>
            </a:r>
            <a:endParaRPr>
              <a:solidFill>
                <a:schemeClr val="dk2"/>
              </a:solidFill>
            </a:endParaRPr>
          </a:p>
          <a:p>
            <a:pPr marL="0" lvl="0" indent="0" algn="l" rtl="0">
              <a:lnSpc>
                <a:spcPct val="90000"/>
              </a:lnSpc>
              <a:spcBef>
                <a:spcPts val="0"/>
              </a:spcBef>
              <a:spcAft>
                <a:spcPts val="0"/>
              </a:spcAft>
              <a:buClr>
                <a:schemeClr val="lt2"/>
              </a:buClr>
              <a:buSzPts val="4800"/>
              <a:buFont typeface="Roboto Black"/>
              <a:buNone/>
            </a:pPr>
            <a:endParaRPr sz="4800"/>
          </a:p>
        </p:txBody>
      </p:sp>
      <p:sp>
        <p:nvSpPr>
          <p:cNvPr id="132" name="Google Shape;132;p3"/>
          <p:cNvSpPr txBox="1">
            <a:spLocks noGrp="1"/>
          </p:cNvSpPr>
          <p:nvPr>
            <p:ph type="body" idx="1"/>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a:t>01 Problems with ddata</a:t>
            </a:r>
            <a:endParaRPr/>
          </a:p>
        </p:txBody>
      </p:sp>
      <p:sp>
        <p:nvSpPr>
          <p:cNvPr id="133" name="Google Shape;133;p3"/>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a:solidFill>
                  <a:schemeClr val="lt1"/>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5"/>
          <p:cNvSpPr txBox="1">
            <a:spLocks noGrp="1"/>
          </p:cNvSpPr>
          <p:nvPr>
            <p:ph type="title"/>
          </p:nvPr>
        </p:nvSpPr>
        <p:spPr>
          <a:xfrm>
            <a:off x="517103" y="388300"/>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dirty="0"/>
              <a:t>Hackathon - Registers of Cultural Entities</a:t>
            </a:r>
            <a:endParaRPr dirty="0"/>
          </a:p>
        </p:txBody>
      </p:sp>
      <p:sp>
        <p:nvSpPr>
          <p:cNvPr id="146" name="Google Shape;146;p5"/>
          <p:cNvSpPr/>
          <p:nvPr/>
        </p:nvSpPr>
        <p:spPr>
          <a:xfrm>
            <a:off x="269974" y="2912426"/>
            <a:ext cx="3187337" cy="17238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lt1"/>
                </a:solidFill>
                <a:latin typeface="Arial"/>
                <a:ea typeface="Arial"/>
                <a:cs typeface="Arial"/>
                <a:sym typeface="Arial"/>
              </a:rPr>
              <a:t>Initial Situation</a:t>
            </a:r>
            <a:endParaRPr sz="16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The Ministry of Culture of the Slovak Republic does not have a register of all existing legal entities in the field of art, culture, and the creative industries, making it difficult to implement measures aimed at the entire sector. Its significance became fully apparent after the outbreak of the Covid-19 pandemic when the ministry needed to target governmental support, but it did not have a complete list of eligible entities</a:t>
            </a:r>
            <a:endParaRPr sz="1400" b="0" i="0" u="none" strike="noStrike" cap="none">
              <a:solidFill>
                <a:schemeClr val="lt1"/>
              </a:solidFill>
              <a:latin typeface="Arial"/>
              <a:ea typeface="Arial"/>
              <a:cs typeface="Arial"/>
              <a:sym typeface="Arial"/>
            </a:endParaRPr>
          </a:p>
        </p:txBody>
      </p:sp>
      <p:sp>
        <p:nvSpPr>
          <p:cNvPr id="147" name="Google Shape;147;p5"/>
          <p:cNvSpPr/>
          <p:nvPr/>
        </p:nvSpPr>
        <p:spPr>
          <a:xfrm>
            <a:off x="4323700" y="2912426"/>
            <a:ext cx="3544600" cy="17238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dirty="0">
                <a:solidFill>
                  <a:schemeClr val="lt1"/>
                </a:solidFill>
                <a:latin typeface="Arial"/>
                <a:ea typeface="Arial"/>
                <a:cs typeface="Arial"/>
                <a:sym typeface="Arial"/>
              </a:rPr>
              <a:t>Existing registers</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a:buChar char="•"/>
            </a:pPr>
            <a:r>
              <a:rPr lang="en-GB" sz="1400" b="0" i="0" u="none" strike="noStrike" cap="none" dirty="0">
                <a:solidFill>
                  <a:schemeClr val="lt1"/>
                </a:solidFill>
                <a:latin typeface="Arial"/>
                <a:ea typeface="Arial"/>
                <a:cs typeface="Arial"/>
                <a:sym typeface="Arial"/>
              </a:rPr>
              <a:t>Sectors of cultural heritage (museums, galleries, libraries) – nearing 100% repletion</a:t>
            </a:r>
            <a:endParaRPr dirty="0"/>
          </a:p>
          <a:p>
            <a:pPr marL="285750" marR="0" lvl="0" indent="-19685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a:buChar char="•"/>
            </a:pPr>
            <a:r>
              <a:rPr lang="en-GB" sz="1400" b="0" i="0" u="none" strike="noStrike" cap="none" dirty="0">
                <a:solidFill>
                  <a:schemeClr val="lt1"/>
                </a:solidFill>
                <a:latin typeface="Arial"/>
                <a:ea typeface="Arial"/>
                <a:cs typeface="Arial"/>
                <a:sym typeface="Arial"/>
              </a:rPr>
              <a:t>Art sector (visual arts, </a:t>
            </a:r>
            <a:r>
              <a:rPr lang="en-GB" sz="1400" b="0" i="0" u="none" strike="noStrike" cap="none" dirty="0" err="1">
                <a:solidFill>
                  <a:schemeClr val="lt1"/>
                </a:solidFill>
                <a:latin typeface="Arial"/>
                <a:ea typeface="Arial"/>
                <a:cs typeface="Arial"/>
                <a:sym typeface="Arial"/>
              </a:rPr>
              <a:t>theaters</a:t>
            </a:r>
            <a:r>
              <a:rPr lang="en-GB" sz="1400" b="0" i="0" u="none" strike="noStrike" cap="none" dirty="0">
                <a:solidFill>
                  <a:schemeClr val="lt1"/>
                </a:solidFill>
                <a:latin typeface="Arial"/>
                <a:ea typeface="Arial"/>
                <a:cs typeface="Arial"/>
                <a:sym typeface="Arial"/>
              </a:rPr>
              <a:t>, musical entities) – low repletion</a:t>
            </a:r>
            <a:endParaRPr dirty="0"/>
          </a:p>
          <a:p>
            <a:pPr marL="285750" marR="0" lvl="0" indent="-19685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400"/>
              <a:buFont typeface="Arial"/>
              <a:buChar char="•"/>
            </a:pPr>
            <a:r>
              <a:rPr lang="en-GB" sz="1400" b="0" i="0" u="none" strike="noStrike" cap="none" dirty="0">
                <a:solidFill>
                  <a:schemeClr val="lt1"/>
                </a:solidFill>
                <a:latin typeface="Arial"/>
                <a:ea typeface="Arial"/>
                <a:cs typeface="Arial"/>
                <a:sym typeface="Arial"/>
              </a:rPr>
              <a:t>Sectors falling under KKP (architecture, design, gaming industry) – no registers</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148" name="Google Shape;148;p5"/>
          <p:cNvSpPr/>
          <p:nvPr/>
        </p:nvSpPr>
        <p:spPr>
          <a:xfrm>
            <a:off x="8762548" y="2912426"/>
            <a:ext cx="3021883" cy="17238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lt1"/>
                </a:solidFill>
                <a:latin typeface="Arial"/>
                <a:ea typeface="Arial"/>
                <a:cs typeface="Arial"/>
                <a:sym typeface="Arial"/>
              </a:rPr>
              <a:t>Expected solution</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A method of creating an information system (IS) that will contain registers of legal entities whose main activities have an artistic or cultural character, as well as the method of filling it with data and how to obtain, process, and display this data.</a:t>
            </a:r>
            <a:endParaRPr sz="1400" b="0" i="0" u="none" strike="noStrike" cap="none">
              <a:solidFill>
                <a:srgbClr val="000000"/>
              </a:solidFill>
              <a:latin typeface="Arial"/>
              <a:ea typeface="Arial"/>
              <a:cs typeface="Arial"/>
              <a:sym typeface="Arial"/>
            </a:endParaRPr>
          </a:p>
        </p:txBody>
      </p:sp>
      <p:sp>
        <p:nvSpPr>
          <p:cNvPr id="149" name="Google Shape;149;p5"/>
          <p:cNvSpPr/>
          <p:nvPr/>
        </p:nvSpPr>
        <p:spPr>
          <a:xfrm>
            <a:off x="1233643" y="1523103"/>
            <a:ext cx="1260000" cy="126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5"/>
          <p:cNvSpPr/>
          <p:nvPr/>
        </p:nvSpPr>
        <p:spPr>
          <a:xfrm>
            <a:off x="5428368" y="1526195"/>
            <a:ext cx="1260000" cy="126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 name="Google Shape;151;p5"/>
          <p:cNvSpPr/>
          <p:nvPr/>
        </p:nvSpPr>
        <p:spPr>
          <a:xfrm>
            <a:off x="9623093" y="1546909"/>
            <a:ext cx="1260000" cy="126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 name="Google Shape;152;p5"/>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[Sanitized]</a:t>
            </a:r>
            <a:endParaRPr sz="900" b="0" i="0" u="none" strike="noStrike" cap="none">
              <a:solidFill>
                <a:srgbClr val="062032"/>
              </a:solidFill>
              <a:latin typeface="Arial"/>
              <a:ea typeface="Arial"/>
              <a:cs typeface="Arial"/>
              <a:sym typeface="Arial"/>
            </a:endParaRPr>
          </a:p>
        </p:txBody>
      </p:sp>
      <p:sp>
        <p:nvSpPr>
          <p:cNvPr id="153" name="Google Shape;153;p5"/>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342900" algn="r" rtl="0">
              <a:lnSpc>
                <a:spcPct val="100000"/>
              </a:lnSpc>
              <a:spcBef>
                <a:spcPts val="300"/>
              </a:spcBef>
              <a:spcAft>
                <a:spcPts val="0"/>
              </a:spcAft>
              <a:buSzPts val="1800"/>
              <a:buChar char="​"/>
            </a:pPr>
            <a:r>
              <a:rPr lang="en-GB"/>
              <a:t>Case: Real-life sanitized example #1</a:t>
            </a:r>
            <a:endParaRPr/>
          </a:p>
        </p:txBody>
      </p:sp>
      <p:pic>
        <p:nvPicPr>
          <p:cNvPr id="154" name="Google Shape;154;p5" descr="A képen fekete-fehér, képernyőkép, Betűtípus, tervezés látható&#10;&#10;Automatikusan generált leírá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77380" y="1797610"/>
            <a:ext cx="761975" cy="761975"/>
          </a:xfrm>
          <a:prstGeom prst="rect">
            <a:avLst/>
          </a:prstGeom>
          <a:noFill/>
          <a:ln>
            <a:noFill/>
          </a:ln>
        </p:spPr>
      </p:pic>
      <p:pic>
        <p:nvPicPr>
          <p:cNvPr id="155" name="Google Shape;155;p5" descr="A képen szimbólum, Grafika, embléma, Betűtípus látható&#10;&#10;Automatikusan generált leírás"/>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05943" y="1797610"/>
            <a:ext cx="728507" cy="728507"/>
          </a:xfrm>
          <a:prstGeom prst="rect">
            <a:avLst/>
          </a:prstGeom>
          <a:noFill/>
          <a:ln>
            <a:noFill/>
          </a:ln>
        </p:spPr>
      </p:pic>
      <p:pic>
        <p:nvPicPr>
          <p:cNvPr id="156" name="Google Shape;156;p5" descr="A képen Grafika, Betűtípus, szimbólum, embléma látható&#10;&#10;Automatikusan generált leírás"/>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860920" y="1764340"/>
            <a:ext cx="825137" cy="8251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2"/>
          <p:cNvSpPr txBox="1">
            <a:spLocks noGrp="1"/>
          </p:cNvSpPr>
          <p:nvPr>
            <p:ph type="title"/>
          </p:nvPr>
        </p:nvSpPr>
        <p:spPr>
          <a:xfrm>
            <a:off x="554736" y="1706563"/>
            <a:ext cx="411351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800">
                <a:solidFill>
                  <a:schemeClr val="dk2"/>
                </a:solidFill>
              </a:rPr>
              <a:t>History of Innovation in Slovakia</a:t>
            </a:r>
            <a:endParaRPr sz="4800"/>
          </a:p>
        </p:txBody>
      </p:sp>
      <p:sp>
        <p:nvSpPr>
          <p:cNvPr id="176" name="Google Shape;176;p12"/>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a:solidFill>
                  <a:schemeClr val="lt1"/>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3" name="Kép 12" descr="A képen fekete, sötétség látható&#10;&#10;Automatikusan generált leírás">
            <a:extLst>
              <a:ext uri="{FF2B5EF4-FFF2-40B4-BE49-F238E27FC236}">
                <a16:creationId xmlns:a16="http://schemas.microsoft.com/office/drawing/2014/main" id="{69E8CC64-8BFD-6C44-AA40-AB14B44ED7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36501" y="4014458"/>
            <a:ext cx="907200" cy="907200"/>
          </a:xfrm>
          <a:prstGeom prst="rect">
            <a:avLst/>
          </a:prstGeom>
        </p:spPr>
      </p:pic>
      <p:sp>
        <p:nvSpPr>
          <p:cNvPr id="45" name="Google Shape;149;p5">
            <a:extLst>
              <a:ext uri="{FF2B5EF4-FFF2-40B4-BE49-F238E27FC236}">
                <a16:creationId xmlns:a16="http://schemas.microsoft.com/office/drawing/2014/main" id="{2B52E91E-2C9B-6848-8632-3E8C76EC8B0F}"/>
              </a:ext>
            </a:extLst>
          </p:cNvPr>
          <p:cNvSpPr/>
          <p:nvPr/>
        </p:nvSpPr>
        <p:spPr>
          <a:xfrm>
            <a:off x="5468224" y="3828410"/>
            <a:ext cx="1260000" cy="1260000"/>
          </a:xfrm>
          <a:prstGeom prst="ellipse">
            <a:avLst/>
          </a:prstGeom>
          <a:noFill/>
          <a:ln w="107950">
            <a:solidFill>
              <a:srgbClr val="FF0000"/>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 name="Kép 10" descr="A képen fekete, sötétség látható&#10;&#10;Automatikusan generált leírás">
            <a:extLst>
              <a:ext uri="{FF2B5EF4-FFF2-40B4-BE49-F238E27FC236}">
                <a16:creationId xmlns:a16="http://schemas.microsoft.com/office/drawing/2014/main" id="{76282DFE-35E1-754A-8847-026B2569029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44674" y="3996687"/>
            <a:ext cx="907200" cy="907200"/>
          </a:xfrm>
          <a:prstGeom prst="rect">
            <a:avLst/>
          </a:prstGeom>
        </p:spPr>
      </p:pic>
      <p:cxnSp>
        <p:nvCxnSpPr>
          <p:cNvPr id="46" name="Egyenes összekötő 45">
            <a:extLst>
              <a:ext uri="{FF2B5EF4-FFF2-40B4-BE49-F238E27FC236}">
                <a16:creationId xmlns:a16="http://schemas.microsoft.com/office/drawing/2014/main" id="{F4619367-A25A-DF49-B7B6-82980D592AB2}"/>
              </a:ext>
            </a:extLst>
          </p:cNvPr>
          <p:cNvCxnSpPr>
            <a:stCxn id="45" idx="3"/>
            <a:endCxn id="45" idx="7"/>
          </p:cNvCxnSpPr>
          <p:nvPr/>
        </p:nvCxnSpPr>
        <p:spPr>
          <a:xfrm flipV="1">
            <a:off x="5652747" y="4012933"/>
            <a:ext cx="890954" cy="890954"/>
          </a:xfrm>
          <a:prstGeom prst="line">
            <a:avLst/>
          </a:prstGeom>
          <a:ln w="10795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Google Shape;149;p5">
            <a:extLst>
              <a:ext uri="{FF2B5EF4-FFF2-40B4-BE49-F238E27FC236}">
                <a16:creationId xmlns:a16="http://schemas.microsoft.com/office/drawing/2014/main" id="{A6A68022-8ED3-A843-B3E5-AA65367462EC}"/>
              </a:ext>
            </a:extLst>
          </p:cNvPr>
          <p:cNvSpPr/>
          <p:nvPr/>
        </p:nvSpPr>
        <p:spPr>
          <a:xfrm>
            <a:off x="9676397" y="3828410"/>
            <a:ext cx="1260000" cy="1260000"/>
          </a:xfrm>
          <a:prstGeom prst="ellipse">
            <a:avLst/>
          </a:prstGeom>
          <a:noFill/>
          <a:ln w="107950">
            <a:solidFill>
              <a:srgbClr val="FF0000"/>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 name="Egyenes összekötő 47">
            <a:extLst>
              <a:ext uri="{FF2B5EF4-FFF2-40B4-BE49-F238E27FC236}">
                <a16:creationId xmlns:a16="http://schemas.microsoft.com/office/drawing/2014/main" id="{3C4E0141-E49E-6D4D-9653-050332272B97}"/>
              </a:ext>
            </a:extLst>
          </p:cNvPr>
          <p:cNvCxnSpPr>
            <a:stCxn id="47" idx="3"/>
            <a:endCxn id="47" idx="7"/>
          </p:cNvCxnSpPr>
          <p:nvPr/>
        </p:nvCxnSpPr>
        <p:spPr>
          <a:xfrm flipV="1">
            <a:off x="9860920" y="4012933"/>
            <a:ext cx="890954" cy="890954"/>
          </a:xfrm>
          <a:prstGeom prst="line">
            <a:avLst/>
          </a:prstGeom>
          <a:ln w="107950">
            <a:solidFill>
              <a:srgbClr val="FF0000"/>
            </a:solidFill>
          </a:ln>
        </p:spPr>
        <p:style>
          <a:lnRef idx="1">
            <a:schemeClr val="accent1"/>
          </a:lnRef>
          <a:fillRef idx="0">
            <a:schemeClr val="accent1"/>
          </a:fillRef>
          <a:effectRef idx="0">
            <a:schemeClr val="accent1"/>
          </a:effectRef>
          <a:fontRef idx="minor">
            <a:schemeClr val="tx1"/>
          </a:fontRef>
        </p:style>
      </p:cxnSp>
      <p:sp>
        <p:nvSpPr>
          <p:cNvPr id="146" name="Google Shape;146;p5"/>
          <p:cNvSpPr/>
          <p:nvPr/>
        </p:nvSpPr>
        <p:spPr>
          <a:xfrm>
            <a:off x="269974" y="1910109"/>
            <a:ext cx="3187337" cy="12600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hu-HU" sz="1600" b="1" i="0" u="none" strike="noStrike" cap="none" dirty="0">
                <a:solidFill>
                  <a:schemeClr val="lt1"/>
                </a:solidFill>
                <a:latin typeface="Arial"/>
                <a:ea typeface="Arial"/>
                <a:cs typeface="Arial"/>
                <a:sym typeface="Arial"/>
              </a:rPr>
              <a:t>No statisticaly valid data</a:t>
            </a:r>
            <a:endParaRPr sz="160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chemeClr val="lt1"/>
                </a:solidFill>
                <a:latin typeface="Arial"/>
                <a:ea typeface="Arial"/>
                <a:cs typeface="Arial"/>
                <a:sym typeface="Arial"/>
              </a:rPr>
              <a:t>You cannot send a survey questionnaire if you do not know who should get it.</a:t>
            </a:r>
            <a:endParaRPr sz="1400" b="0" i="0" u="none" strike="noStrike" cap="none" dirty="0">
              <a:solidFill>
                <a:schemeClr val="lt1"/>
              </a:solidFill>
              <a:latin typeface="Arial"/>
              <a:ea typeface="Arial"/>
              <a:cs typeface="Arial"/>
              <a:sym typeface="Arial"/>
            </a:endParaRPr>
          </a:p>
        </p:txBody>
      </p:sp>
      <p:sp>
        <p:nvSpPr>
          <p:cNvPr id="147" name="Google Shape;147;p5"/>
          <p:cNvSpPr/>
          <p:nvPr/>
        </p:nvSpPr>
        <p:spPr>
          <a:xfrm>
            <a:off x="4323700" y="1910109"/>
            <a:ext cx="3544600" cy="17238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hu-HU" sz="1600" b="1" i="0" u="none" strike="noStrike" cap="none" dirty="0">
                <a:solidFill>
                  <a:schemeClr val="lt1"/>
                </a:solidFill>
                <a:latin typeface="Arial"/>
                <a:ea typeface="Arial"/>
                <a:cs typeface="Arial"/>
                <a:sym typeface="Arial"/>
              </a:rPr>
              <a:t>No coordination of </a:t>
            </a:r>
            <a:r>
              <a:rPr lang="en-GB" sz="1600" b="1" i="0" u="none" strike="noStrike" cap="none" dirty="0">
                <a:solidFill>
                  <a:schemeClr val="lt1"/>
                </a:solidFill>
                <a:latin typeface="Arial"/>
                <a:ea typeface="Arial"/>
                <a:cs typeface="Arial"/>
                <a:sym typeface="Arial"/>
              </a:rPr>
              <a:t>treasures</a:t>
            </a:r>
            <a:endParaRPr dirty="0"/>
          </a:p>
          <a:p>
            <a:pPr marR="0" lvl="0" algn="ctr" rtl="0">
              <a:lnSpc>
                <a:spcPct val="100000"/>
              </a:lnSpc>
              <a:spcBef>
                <a:spcPts val="0"/>
              </a:spcBef>
              <a:spcAft>
                <a:spcPts val="0"/>
              </a:spcAft>
              <a:buClr>
                <a:srgbClr val="000000"/>
              </a:buClr>
              <a:buSzPts val="1400"/>
            </a:pPr>
            <a:endParaRPr lang="en-GB" dirty="0">
              <a:solidFill>
                <a:schemeClr val="lt1"/>
              </a:solidFill>
            </a:endParaRPr>
          </a:p>
          <a:p>
            <a:pPr marR="0" lvl="0" algn="ctr" rtl="0">
              <a:lnSpc>
                <a:spcPct val="100000"/>
              </a:lnSpc>
              <a:spcBef>
                <a:spcPts val="0"/>
              </a:spcBef>
              <a:spcAft>
                <a:spcPts val="0"/>
              </a:spcAft>
              <a:buClr>
                <a:srgbClr val="000000"/>
              </a:buClr>
              <a:buSzPts val="1400"/>
            </a:pPr>
            <a:r>
              <a:rPr lang="en-GB" dirty="0">
                <a:solidFill>
                  <a:schemeClr val="lt1"/>
                </a:solidFill>
              </a:rPr>
              <a:t>You cannot lend books across libraries because they do not know other libraries and cannot send a copy there.</a:t>
            </a:r>
            <a:endParaRPr dirty="0"/>
          </a:p>
          <a:p>
            <a:pPr marL="285750" marR="0" lvl="0" indent="-19685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p:txBody>
      </p:sp>
      <p:sp>
        <p:nvSpPr>
          <p:cNvPr id="148" name="Google Shape;148;p5"/>
          <p:cNvSpPr/>
          <p:nvPr/>
        </p:nvSpPr>
        <p:spPr>
          <a:xfrm>
            <a:off x="8762546" y="1874730"/>
            <a:ext cx="3021883" cy="17238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hu-HU" sz="1600" b="1" i="0" u="none" strike="noStrike" cap="none" dirty="0">
                <a:solidFill>
                  <a:schemeClr val="lt1"/>
                </a:solidFill>
                <a:latin typeface="Arial"/>
                <a:ea typeface="Arial"/>
                <a:cs typeface="Arial"/>
                <a:sym typeface="Arial"/>
              </a:rPr>
              <a:t>Low visibility </a:t>
            </a:r>
            <a:r>
              <a:rPr lang="en-GB" sz="1600" b="1" i="0" u="none" strike="noStrike" cap="none" dirty="0">
                <a:solidFill>
                  <a:schemeClr val="lt1"/>
                </a:solidFill>
                <a:latin typeface="Arial"/>
                <a:ea typeface="Arial"/>
                <a:cs typeface="Arial"/>
                <a:sym typeface="Arial"/>
              </a:rPr>
              <a:t>&amp; efficiency</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dirty="0">
                <a:solidFill>
                  <a:schemeClr val="lt1"/>
                </a:solidFill>
              </a:rPr>
              <a:t>It is impossible to support the visibility and popularity of Slovak cultural products if you do not know whom to support.</a:t>
            </a:r>
            <a:endParaRPr sz="1400" b="0" i="0" u="none" strike="noStrike" cap="none" dirty="0">
              <a:solidFill>
                <a:srgbClr val="000000"/>
              </a:solidFill>
              <a:latin typeface="Arial"/>
              <a:ea typeface="Arial"/>
              <a:cs typeface="Arial"/>
              <a:sym typeface="Arial"/>
            </a:endParaRPr>
          </a:p>
        </p:txBody>
      </p:sp>
      <p:sp>
        <p:nvSpPr>
          <p:cNvPr id="149" name="Google Shape;149;p5"/>
          <p:cNvSpPr/>
          <p:nvPr/>
        </p:nvSpPr>
        <p:spPr>
          <a:xfrm>
            <a:off x="1233643" y="520786"/>
            <a:ext cx="1260000" cy="1260000"/>
          </a:xfrm>
          <a:prstGeom prst="ellipse">
            <a:avLst/>
          </a:prstGeom>
          <a:noFill/>
          <a:ln w="107950">
            <a:solidFill>
              <a:srgbClr val="FF0000"/>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 name="Google Shape;153;p5"/>
          <p:cNvSpPr txBox="1">
            <a:spLocks noGrp="1"/>
          </p:cNvSpPr>
          <p:nvPr>
            <p:ph type="body" idx="2"/>
          </p:nvPr>
        </p:nvSpPr>
        <p:spPr>
          <a:xfrm>
            <a:off x="7630160" y="81304"/>
            <a:ext cx="4007104" cy="161583"/>
          </a:xfrm>
          <a:prstGeom prst="rect">
            <a:avLst/>
          </a:prstGeom>
          <a:noFill/>
          <a:ln>
            <a:noFill/>
          </a:ln>
        </p:spPr>
        <p:txBody>
          <a:bodyPr spcFirstLastPara="1" wrap="square" lIns="0" tIns="0" rIns="0" bIns="0" anchor="ctr" anchorCtr="0">
            <a:spAutoFit/>
          </a:bodyPr>
          <a:lstStyle/>
          <a:p>
            <a:r>
              <a:rPr lang="en-GB" dirty="0"/>
              <a:t>Reprex: Slovak Cultural Dataspace</a:t>
            </a:r>
          </a:p>
        </p:txBody>
      </p:sp>
      <p:sp>
        <p:nvSpPr>
          <p:cNvPr id="29" name="Google Shape;146;p5">
            <a:extLst>
              <a:ext uri="{FF2B5EF4-FFF2-40B4-BE49-F238E27FC236}">
                <a16:creationId xmlns:a16="http://schemas.microsoft.com/office/drawing/2014/main" id="{C92315B5-E536-40C7-2972-B7F13D86BB76}"/>
              </a:ext>
            </a:extLst>
          </p:cNvPr>
          <p:cNvSpPr/>
          <p:nvPr/>
        </p:nvSpPr>
        <p:spPr>
          <a:xfrm>
            <a:off x="309830" y="5199602"/>
            <a:ext cx="3187337" cy="12600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hu-HU" sz="1600" b="1" i="0" u="none" strike="noStrike" cap="none" dirty="0">
                <a:solidFill>
                  <a:schemeClr val="lt1"/>
                </a:solidFill>
                <a:latin typeface="Arial"/>
                <a:ea typeface="Arial"/>
                <a:cs typeface="Arial"/>
                <a:sym typeface="Arial"/>
              </a:rPr>
              <a:t>No </a:t>
            </a:r>
            <a:r>
              <a:rPr lang="en-GB" sz="1600" b="1" i="0" u="none" strike="noStrike" cap="none" dirty="0">
                <a:solidFill>
                  <a:schemeClr val="lt1"/>
                </a:solidFill>
                <a:latin typeface="Arial"/>
                <a:ea typeface="Arial"/>
                <a:cs typeface="Arial"/>
                <a:sym typeface="Arial"/>
              </a:rPr>
              <a:t>policy control</a:t>
            </a:r>
            <a:endParaRPr sz="160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dirty="0">
                <a:solidFill>
                  <a:schemeClr val="lt1"/>
                </a:solidFill>
              </a:rPr>
              <a:t>The Slovak state, regional and municipal bodies do not know who needs to be helped. </a:t>
            </a:r>
            <a:endParaRPr sz="1400" b="0" i="0" u="none" strike="noStrike" cap="none" dirty="0">
              <a:solidFill>
                <a:schemeClr val="lt1"/>
              </a:solidFill>
              <a:latin typeface="Arial"/>
              <a:ea typeface="Arial"/>
              <a:cs typeface="Arial"/>
              <a:sym typeface="Arial"/>
            </a:endParaRPr>
          </a:p>
        </p:txBody>
      </p:sp>
      <p:sp>
        <p:nvSpPr>
          <p:cNvPr id="30" name="Google Shape;147;p5">
            <a:extLst>
              <a:ext uri="{FF2B5EF4-FFF2-40B4-BE49-F238E27FC236}">
                <a16:creationId xmlns:a16="http://schemas.microsoft.com/office/drawing/2014/main" id="{AE737D9E-E8B8-CE07-AE1C-400FFF638D11}"/>
              </a:ext>
            </a:extLst>
          </p:cNvPr>
          <p:cNvSpPr/>
          <p:nvPr/>
        </p:nvSpPr>
        <p:spPr>
          <a:xfrm>
            <a:off x="4363556" y="5199602"/>
            <a:ext cx="3544600" cy="119147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hu-HU" sz="1600" b="1" i="0" u="none" strike="noStrike" cap="none" dirty="0">
                <a:solidFill>
                  <a:schemeClr val="lt1"/>
                </a:solidFill>
                <a:latin typeface="Arial"/>
                <a:ea typeface="Arial"/>
                <a:cs typeface="Arial"/>
                <a:sym typeface="Arial"/>
              </a:rPr>
              <a:t>No </a:t>
            </a:r>
            <a:r>
              <a:rPr lang="en-GB" sz="1600" b="1" i="0" u="none" strike="noStrike" cap="none" dirty="0">
                <a:solidFill>
                  <a:schemeClr val="lt1"/>
                </a:solidFill>
                <a:latin typeface="Arial"/>
                <a:ea typeface="Arial"/>
                <a:cs typeface="Arial"/>
                <a:sym typeface="Arial"/>
              </a:rPr>
              <a:t>business controlling</a:t>
            </a:r>
            <a:endParaRPr dirty="0"/>
          </a:p>
          <a:p>
            <a:pPr marR="0" lvl="0" algn="ctr" rtl="0">
              <a:lnSpc>
                <a:spcPct val="100000"/>
              </a:lnSpc>
              <a:spcBef>
                <a:spcPts val="0"/>
              </a:spcBef>
              <a:spcAft>
                <a:spcPts val="0"/>
              </a:spcAft>
              <a:buClr>
                <a:srgbClr val="000000"/>
              </a:buClr>
              <a:buSzPts val="1400"/>
            </a:pPr>
            <a:endParaRPr lang="en-GB" dirty="0">
              <a:solidFill>
                <a:schemeClr val="lt1"/>
              </a:solidFill>
            </a:endParaRPr>
          </a:p>
          <a:p>
            <a:pPr marR="0" lvl="0" algn="ctr" rtl="0">
              <a:lnSpc>
                <a:spcPct val="100000"/>
              </a:lnSpc>
              <a:spcBef>
                <a:spcPts val="0"/>
              </a:spcBef>
              <a:spcAft>
                <a:spcPts val="0"/>
              </a:spcAft>
              <a:buClr>
                <a:srgbClr val="000000"/>
              </a:buClr>
              <a:buSzPts val="1400"/>
            </a:pPr>
            <a:r>
              <a:rPr lang="en-GB" dirty="0">
                <a:solidFill>
                  <a:schemeClr val="lt1"/>
                </a:solidFill>
              </a:rPr>
              <a:t>Cultural institution managers do not know if they are doing a good or bad job, no clear comparisons.</a:t>
            </a:r>
            <a:endParaRPr sz="1400" b="0" i="0" u="none" strike="noStrike" cap="none" dirty="0">
              <a:solidFill>
                <a:schemeClr val="lt1"/>
              </a:solidFill>
              <a:latin typeface="Arial"/>
              <a:ea typeface="Arial"/>
              <a:cs typeface="Arial"/>
              <a:sym typeface="Arial"/>
            </a:endParaRPr>
          </a:p>
        </p:txBody>
      </p:sp>
      <p:sp>
        <p:nvSpPr>
          <p:cNvPr id="31" name="Google Shape;148;p5">
            <a:extLst>
              <a:ext uri="{FF2B5EF4-FFF2-40B4-BE49-F238E27FC236}">
                <a16:creationId xmlns:a16="http://schemas.microsoft.com/office/drawing/2014/main" id="{41B72317-F266-A0AC-579C-19A8CF28AC2C}"/>
              </a:ext>
            </a:extLst>
          </p:cNvPr>
          <p:cNvSpPr/>
          <p:nvPr/>
        </p:nvSpPr>
        <p:spPr>
          <a:xfrm>
            <a:off x="8802404" y="5199602"/>
            <a:ext cx="3021883" cy="17238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dirty="0">
                <a:solidFill>
                  <a:schemeClr val="lt1"/>
                </a:solidFill>
                <a:latin typeface="Arial"/>
                <a:ea typeface="Arial"/>
                <a:cs typeface="Arial"/>
                <a:sym typeface="Arial"/>
              </a:rPr>
              <a:t>No cooperation</a:t>
            </a:r>
            <a:endParaRPr dirty="0"/>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dirty="0">
                <a:solidFill>
                  <a:schemeClr val="lt1"/>
                </a:solidFill>
              </a:rPr>
              <a:t>If you do not know the other peers, then you cannot solve problems together</a:t>
            </a:r>
            <a:r>
              <a:rPr lang="hu-HU" dirty="0">
                <a:solidFill>
                  <a:schemeClr val="lt1"/>
                </a:solidFill>
              </a:rPr>
              <a:t>.</a:t>
            </a:r>
            <a:endParaRPr sz="1400" b="0" i="0" u="none" strike="noStrike" cap="none" dirty="0">
              <a:solidFill>
                <a:srgbClr val="000000"/>
              </a:solidFill>
              <a:latin typeface="Arial"/>
              <a:ea typeface="Arial"/>
              <a:cs typeface="Arial"/>
              <a:sym typeface="Arial"/>
            </a:endParaRPr>
          </a:p>
        </p:txBody>
      </p:sp>
      <p:pic>
        <p:nvPicPr>
          <p:cNvPr id="9" name="Kép 8" descr="A képen fekete, sötétség látható&#10;&#10;Automatikusan generált leírás">
            <a:extLst>
              <a:ext uri="{FF2B5EF4-FFF2-40B4-BE49-F238E27FC236}">
                <a16:creationId xmlns:a16="http://schemas.microsoft.com/office/drawing/2014/main" id="{AA230F02-E6FF-BA4F-92A2-E44E1E7F63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19294" y="843763"/>
            <a:ext cx="711074" cy="711074"/>
          </a:xfrm>
          <a:prstGeom prst="rect">
            <a:avLst/>
          </a:prstGeom>
        </p:spPr>
      </p:pic>
      <p:cxnSp>
        <p:nvCxnSpPr>
          <p:cNvPr id="3" name="Egyenes összekötő 2">
            <a:extLst>
              <a:ext uri="{FF2B5EF4-FFF2-40B4-BE49-F238E27FC236}">
                <a16:creationId xmlns:a16="http://schemas.microsoft.com/office/drawing/2014/main" id="{F1BF17B6-EA90-C541-9F85-BB080E4D840A}"/>
              </a:ext>
            </a:extLst>
          </p:cNvPr>
          <p:cNvCxnSpPr>
            <a:stCxn id="149" idx="3"/>
            <a:endCxn id="149" idx="7"/>
          </p:cNvCxnSpPr>
          <p:nvPr/>
        </p:nvCxnSpPr>
        <p:spPr>
          <a:xfrm flipV="1">
            <a:off x="1418166" y="705309"/>
            <a:ext cx="890954" cy="890954"/>
          </a:xfrm>
          <a:prstGeom prst="line">
            <a:avLst/>
          </a:prstGeom>
          <a:ln w="1079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Google Shape;149;p5">
            <a:extLst>
              <a:ext uri="{FF2B5EF4-FFF2-40B4-BE49-F238E27FC236}">
                <a16:creationId xmlns:a16="http://schemas.microsoft.com/office/drawing/2014/main" id="{8F10000D-512F-8441-A61F-61767585624D}"/>
              </a:ext>
            </a:extLst>
          </p:cNvPr>
          <p:cNvSpPr/>
          <p:nvPr/>
        </p:nvSpPr>
        <p:spPr>
          <a:xfrm>
            <a:off x="5428368" y="535611"/>
            <a:ext cx="1260000" cy="1260000"/>
          </a:xfrm>
          <a:prstGeom prst="ellipse">
            <a:avLst/>
          </a:prstGeom>
          <a:noFill/>
          <a:ln w="107950">
            <a:solidFill>
              <a:srgbClr val="FF0000"/>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5" name="Kép 14" descr="A képen fekete, sötétség látható&#10;&#10;Automatikusan generált leírás">
            <a:extLst>
              <a:ext uri="{FF2B5EF4-FFF2-40B4-BE49-F238E27FC236}">
                <a16:creationId xmlns:a16="http://schemas.microsoft.com/office/drawing/2014/main" id="{A54679D9-E9D9-2940-AABF-E736A8F67A5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7987" y="795219"/>
            <a:ext cx="815869" cy="815869"/>
          </a:xfrm>
          <a:prstGeom prst="rect">
            <a:avLst/>
          </a:prstGeom>
        </p:spPr>
      </p:pic>
      <p:pic>
        <p:nvPicPr>
          <p:cNvPr id="17" name="Kép 16" descr="A képen fekete, sötétség látható&#10;&#10;Automatikusan generált leírás">
            <a:extLst>
              <a:ext uri="{FF2B5EF4-FFF2-40B4-BE49-F238E27FC236}">
                <a16:creationId xmlns:a16="http://schemas.microsoft.com/office/drawing/2014/main" id="{85889877-801C-7D45-9223-CADEDAC2919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19887" y="729115"/>
            <a:ext cx="907200" cy="907200"/>
          </a:xfrm>
          <a:prstGeom prst="rect">
            <a:avLst/>
          </a:prstGeom>
        </p:spPr>
      </p:pic>
      <p:cxnSp>
        <p:nvCxnSpPr>
          <p:cNvPr id="26" name="Egyenes összekötő 25">
            <a:extLst>
              <a:ext uri="{FF2B5EF4-FFF2-40B4-BE49-F238E27FC236}">
                <a16:creationId xmlns:a16="http://schemas.microsoft.com/office/drawing/2014/main" id="{52534854-A341-4248-8705-566CB5C263C6}"/>
              </a:ext>
            </a:extLst>
          </p:cNvPr>
          <p:cNvCxnSpPr>
            <a:stCxn id="25" idx="3"/>
            <a:endCxn id="25" idx="7"/>
          </p:cNvCxnSpPr>
          <p:nvPr/>
        </p:nvCxnSpPr>
        <p:spPr>
          <a:xfrm flipV="1">
            <a:off x="5612891" y="720134"/>
            <a:ext cx="890954" cy="890954"/>
          </a:xfrm>
          <a:prstGeom prst="line">
            <a:avLst/>
          </a:prstGeom>
          <a:ln w="107950">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Kép 20" descr="A képen fekete, sötétség látható&#10;&#10;Automatikusan generált leírás">
            <a:extLst>
              <a:ext uri="{FF2B5EF4-FFF2-40B4-BE49-F238E27FC236}">
                <a16:creationId xmlns:a16="http://schemas.microsoft.com/office/drawing/2014/main" id="{2995F57F-2D11-1C4D-ACD0-15E9EDD3821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70907" y="4012933"/>
            <a:ext cx="878068" cy="878068"/>
          </a:xfrm>
          <a:prstGeom prst="rect">
            <a:avLst/>
          </a:prstGeom>
        </p:spPr>
      </p:pic>
      <p:sp>
        <p:nvSpPr>
          <p:cNvPr id="27" name="Google Shape;149;p5">
            <a:extLst>
              <a:ext uri="{FF2B5EF4-FFF2-40B4-BE49-F238E27FC236}">
                <a16:creationId xmlns:a16="http://schemas.microsoft.com/office/drawing/2014/main" id="{A4EA495A-1A55-F44D-A731-39E1F9F49982}"/>
              </a:ext>
            </a:extLst>
          </p:cNvPr>
          <p:cNvSpPr/>
          <p:nvPr/>
        </p:nvSpPr>
        <p:spPr>
          <a:xfrm>
            <a:off x="9623093" y="544592"/>
            <a:ext cx="1260000" cy="1260000"/>
          </a:xfrm>
          <a:prstGeom prst="ellipse">
            <a:avLst/>
          </a:prstGeom>
          <a:noFill/>
          <a:ln w="107950">
            <a:solidFill>
              <a:srgbClr val="FF0000"/>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 name="Egyenes összekötő 27">
            <a:extLst>
              <a:ext uri="{FF2B5EF4-FFF2-40B4-BE49-F238E27FC236}">
                <a16:creationId xmlns:a16="http://schemas.microsoft.com/office/drawing/2014/main" id="{898F8864-855D-3144-B792-0A953CD05B8F}"/>
              </a:ext>
            </a:extLst>
          </p:cNvPr>
          <p:cNvCxnSpPr>
            <a:stCxn id="27" idx="3"/>
            <a:endCxn id="27" idx="7"/>
          </p:cNvCxnSpPr>
          <p:nvPr/>
        </p:nvCxnSpPr>
        <p:spPr>
          <a:xfrm flipV="1">
            <a:off x="9807616" y="729115"/>
            <a:ext cx="890954" cy="890954"/>
          </a:xfrm>
          <a:prstGeom prst="line">
            <a:avLst/>
          </a:prstGeom>
          <a:ln w="1079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Google Shape;149;p5">
            <a:extLst>
              <a:ext uri="{FF2B5EF4-FFF2-40B4-BE49-F238E27FC236}">
                <a16:creationId xmlns:a16="http://schemas.microsoft.com/office/drawing/2014/main" id="{5E6BF770-C5FC-074D-83A9-2E2C470EB132}"/>
              </a:ext>
            </a:extLst>
          </p:cNvPr>
          <p:cNvSpPr/>
          <p:nvPr/>
        </p:nvSpPr>
        <p:spPr>
          <a:xfrm>
            <a:off x="1273498" y="3798332"/>
            <a:ext cx="1260000" cy="1260000"/>
          </a:xfrm>
          <a:prstGeom prst="ellipse">
            <a:avLst/>
          </a:prstGeom>
          <a:noFill/>
          <a:ln w="107950">
            <a:solidFill>
              <a:srgbClr val="FF0000"/>
            </a:solid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 name="Egyenes összekötő 42">
            <a:extLst>
              <a:ext uri="{FF2B5EF4-FFF2-40B4-BE49-F238E27FC236}">
                <a16:creationId xmlns:a16="http://schemas.microsoft.com/office/drawing/2014/main" id="{0700353E-9654-1B48-A5C6-09F487F3B799}"/>
              </a:ext>
            </a:extLst>
          </p:cNvPr>
          <p:cNvCxnSpPr>
            <a:cxnSpLocks/>
            <a:stCxn id="42" idx="3"/>
            <a:endCxn id="42" idx="7"/>
          </p:cNvCxnSpPr>
          <p:nvPr/>
        </p:nvCxnSpPr>
        <p:spPr>
          <a:xfrm flipV="1">
            <a:off x="1458021" y="3982855"/>
            <a:ext cx="890954" cy="890954"/>
          </a:xfrm>
          <a:prstGeom prst="line">
            <a:avLst/>
          </a:prstGeom>
          <a:ln w="1079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388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282524" y="5994074"/>
            <a:ext cx="4057990" cy="508834"/>
          </a:xfrm>
          <a:prstGeom prst="rect">
            <a:avLst/>
          </a:prstGeom>
          <a:noFill/>
          <a:ln>
            <a:noFill/>
          </a:ln>
        </p:spPr>
      </p:pic>
      <p:sp>
        <p:nvSpPr>
          <p:cNvPr id="190" name="Google Shape;190;p11"/>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a:t>Building the Slovak Music Dataspace</a:t>
            </a:r>
            <a:endParaRPr/>
          </a:p>
        </p:txBody>
      </p:sp>
      <p:sp>
        <p:nvSpPr>
          <p:cNvPr id="191" name="Google Shape;191;p11"/>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300"/>
              </a:spcBef>
              <a:spcAft>
                <a:spcPts val="0"/>
              </a:spcAft>
              <a:buClr>
                <a:schemeClr val="lt2"/>
              </a:buClr>
              <a:buSzPts val="1800"/>
              <a:buNone/>
            </a:pPr>
            <a:r>
              <a:rPr lang="en-GB"/>
              <a:t>Our roadmap is replicable, but requires many conversations that build trust among institutions </a:t>
            </a:r>
            <a:endParaRPr/>
          </a:p>
        </p:txBody>
      </p:sp>
      <p:sp>
        <p:nvSpPr>
          <p:cNvPr id="192" name="Google Shape;192;p11"/>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a:t>02 Vision &amp; Ambition</a:t>
            </a:r>
            <a:endParaRPr/>
          </a:p>
        </p:txBody>
      </p:sp>
      <p:sp>
        <p:nvSpPr>
          <p:cNvPr id="193" name="Google Shape;193;p11"/>
          <p:cNvSpPr/>
          <p:nvPr/>
        </p:nvSpPr>
        <p:spPr>
          <a:xfrm>
            <a:off x="102746" y="4729579"/>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a:solidFill>
                  <a:srgbClr val="061F32"/>
                </a:solidFill>
                <a:latin typeface="Arial"/>
                <a:ea typeface="Arial"/>
                <a:cs typeface="Arial"/>
                <a:sym typeface="Arial"/>
              </a:rPr>
              <a:t>Feasibility Study: how to support the policy goals of the local content regulations (from radio to streaming) to support the local music ecosystem.  Identification of serious data problems.</a:t>
            </a:r>
            <a:endParaRPr sz="1400" b="0" i="0" u="none" strike="noStrike" cap="none">
              <a:solidFill>
                <a:srgbClr val="061F32"/>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61F3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GB" sz="1400" b="0" i="0" u="none" strike="noStrike" cap="none">
                <a:solidFill>
                  <a:srgbClr val="393939"/>
                </a:solidFill>
                <a:latin typeface="Roboto"/>
                <a:ea typeface="Roboto"/>
                <a:cs typeface="Roboto"/>
                <a:sym typeface="Roboto"/>
              </a:rPr>
            </a:br>
            <a:br>
              <a:rPr lang="en-GB" sz="1400" b="0" i="0" u="none" strike="noStrike" cap="none">
                <a:solidFill>
                  <a:schemeClr val="lt1"/>
                </a:solidFill>
                <a:latin typeface="Arial"/>
                <a:ea typeface="Arial"/>
                <a:cs typeface="Arial"/>
                <a:sym typeface="Arial"/>
              </a:rPr>
            </a:br>
            <a:br>
              <a:rPr lang="en-GB" sz="1400" b="0" i="0" u="none" strike="noStrike" cap="none">
                <a:solidFill>
                  <a:schemeClr val="lt1"/>
                </a:solidFill>
                <a:latin typeface="Arial"/>
                <a:ea typeface="Arial"/>
                <a:cs typeface="Arial"/>
                <a:sym typeface="Arial"/>
              </a:rPr>
            </a:br>
            <a:endParaRPr sz="1400" b="0" i="0" u="none" strike="noStrike" cap="none">
              <a:solidFill>
                <a:srgbClr val="061F32"/>
              </a:solidFill>
              <a:latin typeface="Arial"/>
              <a:ea typeface="Arial"/>
              <a:cs typeface="Arial"/>
              <a:sym typeface="Arial"/>
            </a:endParaRPr>
          </a:p>
        </p:txBody>
      </p:sp>
      <p:cxnSp>
        <p:nvCxnSpPr>
          <p:cNvPr id="194" name="Google Shape;194;p11"/>
          <p:cNvCxnSpPr/>
          <p:nvPr/>
        </p:nvCxnSpPr>
        <p:spPr>
          <a:xfrm rot="10800000">
            <a:off x="668359" y="4565667"/>
            <a:ext cx="11064240" cy="0"/>
          </a:xfrm>
          <a:prstGeom prst="straightConnector1">
            <a:avLst/>
          </a:prstGeom>
          <a:noFill/>
          <a:ln w="9525" cap="flat" cmpd="sng">
            <a:solidFill>
              <a:srgbClr val="031420"/>
            </a:solidFill>
            <a:prstDash val="solid"/>
            <a:round/>
            <a:headEnd type="none" w="sm" len="sm"/>
            <a:tailEnd type="none" w="sm" len="sm"/>
          </a:ln>
        </p:spPr>
      </p:cxnSp>
      <p:sp>
        <p:nvSpPr>
          <p:cNvPr id="195" name="Google Shape;195;p11"/>
          <p:cNvSpPr/>
          <p:nvPr/>
        </p:nvSpPr>
        <p:spPr>
          <a:xfrm>
            <a:off x="76453" y="3914697"/>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2020</a:t>
            </a:r>
            <a:endParaRPr sz="1400" b="0" i="0" u="none" strike="noStrike" cap="none">
              <a:solidFill>
                <a:srgbClr val="000000"/>
              </a:solidFill>
              <a:latin typeface="Arial"/>
              <a:ea typeface="Arial"/>
              <a:cs typeface="Arial"/>
              <a:sym typeface="Arial"/>
            </a:endParaRPr>
          </a:p>
        </p:txBody>
      </p:sp>
      <p:sp>
        <p:nvSpPr>
          <p:cNvPr id="196" name="Google Shape;196;p11"/>
          <p:cNvSpPr/>
          <p:nvPr/>
        </p:nvSpPr>
        <p:spPr>
          <a:xfrm>
            <a:off x="3294472" y="3903977"/>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br>
              <a:rPr lang="en-GB" sz="1400" b="0" i="0" u="none" strike="noStrike" cap="none">
                <a:solidFill>
                  <a:srgbClr val="061F32"/>
                </a:solidFill>
                <a:latin typeface="Arial"/>
                <a:ea typeface="Arial"/>
                <a:cs typeface="Arial"/>
                <a:sym typeface="Arial"/>
              </a:rPr>
            </a:br>
            <a:endParaRPr sz="1400" b="0" i="0" u="none" strike="noStrike" cap="none">
              <a:solidFill>
                <a:srgbClr val="061F32"/>
              </a:solidFill>
              <a:latin typeface="Arial"/>
              <a:ea typeface="Arial"/>
              <a:cs typeface="Arial"/>
              <a:sym typeface="Arial"/>
            </a:endParaRPr>
          </a:p>
        </p:txBody>
      </p:sp>
      <p:sp>
        <p:nvSpPr>
          <p:cNvPr id="197" name="Google Shape;197;p11"/>
          <p:cNvSpPr/>
          <p:nvPr/>
        </p:nvSpPr>
        <p:spPr>
          <a:xfrm>
            <a:off x="4821530" y="3928256"/>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2023</a:t>
            </a:r>
            <a:endParaRPr sz="1400" b="0" i="0" u="none" strike="noStrike" cap="none">
              <a:solidFill>
                <a:srgbClr val="061F32"/>
              </a:solidFill>
              <a:latin typeface="Arial"/>
              <a:ea typeface="Arial"/>
              <a:cs typeface="Arial"/>
              <a:sym typeface="Arial"/>
            </a:endParaRPr>
          </a:p>
        </p:txBody>
      </p:sp>
      <p:sp>
        <p:nvSpPr>
          <p:cNvPr id="198" name="Google Shape;198;p11"/>
          <p:cNvSpPr/>
          <p:nvPr/>
        </p:nvSpPr>
        <p:spPr>
          <a:xfrm>
            <a:off x="7205372" y="3915762"/>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2024</a:t>
            </a:r>
            <a:br>
              <a:rPr lang="en-GB" sz="1400" b="0" i="0" u="none" strike="noStrike" cap="none">
                <a:solidFill>
                  <a:srgbClr val="061F32"/>
                </a:solidFill>
                <a:latin typeface="Arial"/>
                <a:ea typeface="Arial"/>
                <a:cs typeface="Arial"/>
                <a:sym typeface="Arial"/>
              </a:rPr>
            </a:br>
            <a:endParaRPr sz="1400" b="0" i="0" u="none" strike="noStrike" cap="none">
              <a:solidFill>
                <a:srgbClr val="061F32"/>
              </a:solidFill>
              <a:latin typeface="Arial"/>
              <a:ea typeface="Arial"/>
              <a:cs typeface="Arial"/>
              <a:sym typeface="Arial"/>
            </a:endParaRPr>
          </a:p>
        </p:txBody>
      </p:sp>
      <p:sp>
        <p:nvSpPr>
          <p:cNvPr id="199" name="Google Shape;199;p11"/>
          <p:cNvSpPr/>
          <p:nvPr/>
        </p:nvSpPr>
        <p:spPr>
          <a:xfrm>
            <a:off x="4938012" y="4802783"/>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a:solidFill>
                  <a:srgbClr val="061F32"/>
                </a:solidFill>
                <a:latin typeface="Arial"/>
                <a:ea typeface="Arial"/>
                <a:cs typeface="Arial"/>
                <a:sym typeface="Arial"/>
              </a:rPr>
              <a:t>Memorandum of Understranding</a:t>
            </a:r>
            <a:br>
              <a:rPr lang="en-GB" sz="1400" b="0" i="0" u="none" strike="noStrike" cap="none">
                <a:solidFill>
                  <a:srgbClr val="061F32"/>
                </a:solidFill>
                <a:latin typeface="Arial"/>
                <a:ea typeface="Arial"/>
                <a:cs typeface="Arial"/>
                <a:sym typeface="Arial"/>
              </a:rPr>
            </a:br>
            <a:r>
              <a:rPr lang="en-GB" sz="1400" b="0" i="0" u="none" strike="noStrike" cap="none">
                <a:solidFill>
                  <a:srgbClr val="061F32"/>
                </a:solidFill>
                <a:latin typeface="Arial"/>
                <a:ea typeface="Arial"/>
                <a:cs typeface="Arial"/>
                <a:sym typeface="Arial"/>
              </a:rPr>
              <a:t>Cultural ministry, IKP, EUBA, Reprex, SOZA &amp; Consortium</a:t>
            </a:r>
            <a:endParaRPr sz="1400" b="0" i="0" u="none" strike="noStrike" cap="none">
              <a:solidFill>
                <a:srgbClr val="061F32"/>
              </a:solidFill>
              <a:latin typeface="Arial"/>
              <a:ea typeface="Arial"/>
              <a:cs typeface="Arial"/>
              <a:sym typeface="Arial"/>
            </a:endParaRPr>
          </a:p>
        </p:txBody>
      </p:sp>
      <p:sp>
        <p:nvSpPr>
          <p:cNvPr id="200" name="Google Shape;200;p11"/>
          <p:cNvSpPr/>
          <p:nvPr/>
        </p:nvSpPr>
        <p:spPr>
          <a:xfrm>
            <a:off x="2625392" y="4758098"/>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61F32"/>
                </a:solidFill>
                <a:latin typeface="Arial"/>
                <a:ea typeface="Arial"/>
                <a:cs typeface="Arial"/>
                <a:sym typeface="Arial"/>
              </a:rPr>
              <a:t>Listen Local App Demo</a:t>
            </a:r>
            <a:br>
              <a:rPr lang="en-GB" sz="1400" b="0" i="0" u="none" strike="noStrike" cap="none">
                <a:solidFill>
                  <a:srgbClr val="061F32"/>
                </a:solidFill>
                <a:latin typeface="Arial"/>
                <a:ea typeface="Arial"/>
                <a:cs typeface="Arial"/>
                <a:sym typeface="Arial"/>
              </a:rPr>
            </a:br>
            <a:br>
              <a:rPr lang="en-GB" sz="1400" b="0" i="0" u="none" strike="noStrike" cap="none">
                <a:solidFill>
                  <a:srgbClr val="061F32"/>
                </a:solidFill>
                <a:latin typeface="Arial"/>
                <a:ea typeface="Arial"/>
                <a:cs typeface="Arial"/>
                <a:sym typeface="Arial"/>
              </a:rPr>
            </a:br>
            <a:r>
              <a:rPr lang="en-GB" sz="1400" b="0" i="0" u="none" strike="noStrike" cap="none">
                <a:solidFill>
                  <a:srgbClr val="061F32"/>
                </a:solidFill>
                <a:latin typeface="Arial"/>
                <a:ea typeface="Arial"/>
                <a:cs typeface="Arial"/>
                <a:sym typeface="Arial"/>
              </a:rPr>
              <a:t>Various data collections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61F3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61F32"/>
                </a:solidFill>
                <a:latin typeface="Arial"/>
                <a:ea typeface="Arial"/>
                <a:cs typeface="Arial"/>
                <a:sym typeface="Arial"/>
              </a:rPr>
              <a:t>Open Music Europe Horizon Europe projekt</a:t>
            </a:r>
            <a:endParaRPr sz="1400" b="0" i="0" u="none" strike="noStrike" cap="none">
              <a:solidFill>
                <a:srgbClr val="061F32"/>
              </a:solidFill>
              <a:latin typeface="Arial"/>
              <a:ea typeface="Arial"/>
              <a:cs typeface="Arial"/>
              <a:sym typeface="Arial"/>
            </a:endParaRPr>
          </a:p>
        </p:txBody>
      </p:sp>
      <p:sp>
        <p:nvSpPr>
          <p:cNvPr id="201" name="Google Shape;201;p11"/>
          <p:cNvSpPr/>
          <p:nvPr/>
        </p:nvSpPr>
        <p:spPr>
          <a:xfrm>
            <a:off x="7410702" y="4838839"/>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a:solidFill>
                  <a:srgbClr val="061F32"/>
                </a:solidFill>
                <a:latin typeface="Arial"/>
                <a:ea typeface="Arial"/>
                <a:cs typeface="Arial"/>
                <a:sym typeface="Arial"/>
              </a:rPr>
              <a:t>Slovak Music Dataspace</a:t>
            </a:r>
            <a:br>
              <a:rPr lang="en-GB" sz="1400" b="0" i="0" u="none" strike="noStrike" cap="none">
                <a:solidFill>
                  <a:srgbClr val="061F32"/>
                </a:solidFill>
                <a:latin typeface="Arial"/>
                <a:ea typeface="Arial"/>
                <a:cs typeface="Arial"/>
                <a:sym typeface="Arial"/>
              </a:rPr>
            </a:br>
            <a:r>
              <a:rPr lang="en-GB" sz="1400" b="0" i="0" u="none" strike="noStrike" cap="none">
                <a:solidFill>
                  <a:srgbClr val="061F32"/>
                </a:solidFill>
                <a:latin typeface="Arial"/>
                <a:ea typeface="Arial"/>
                <a:cs typeface="Arial"/>
                <a:sym typeface="Arial"/>
              </a:rPr>
              <a:t>Wikipedia/Wikidata</a:t>
            </a:r>
            <a:endParaRPr sz="1400" b="0" i="0" u="none" strike="noStrike" cap="none">
              <a:solidFill>
                <a:srgbClr val="061F32"/>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061F32"/>
              </a:solidFill>
              <a:latin typeface="Arial"/>
              <a:ea typeface="Arial"/>
              <a:cs typeface="Arial"/>
              <a:sym typeface="Arial"/>
            </a:endParaRPr>
          </a:p>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a:solidFill>
                  <a:srgbClr val="061F32"/>
                </a:solidFill>
                <a:latin typeface="Arial"/>
                <a:ea typeface="Arial"/>
                <a:cs typeface="Arial"/>
                <a:sym typeface="Arial"/>
              </a:rPr>
              <a:t>Extendible via federation to many countries in Europe</a:t>
            </a:r>
            <a:endParaRPr sz="1400" b="0" i="0" u="none" strike="noStrike" cap="none">
              <a:solidFill>
                <a:srgbClr val="061F32"/>
              </a:solidFill>
              <a:latin typeface="Arial"/>
              <a:ea typeface="Arial"/>
              <a:cs typeface="Arial"/>
              <a:sym typeface="Arial"/>
            </a:endParaRPr>
          </a:p>
        </p:txBody>
      </p:sp>
      <p:sp>
        <p:nvSpPr>
          <p:cNvPr id="202" name="Google Shape;202;p11"/>
          <p:cNvSpPr txBox="1"/>
          <p:nvPr/>
        </p:nvSpPr>
        <p:spPr>
          <a:xfrm>
            <a:off x="1952303" y="4022454"/>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203" name="Google Shape;203;p11" descr="A collage of a phone and headphones&#10;&#10;Description automatically generate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28890" y="2185353"/>
            <a:ext cx="2108591" cy="1405727"/>
          </a:xfrm>
          <a:prstGeom prst="rect">
            <a:avLst/>
          </a:prstGeom>
          <a:noFill/>
          <a:ln>
            <a:noFill/>
          </a:ln>
        </p:spPr>
      </p:pic>
      <p:pic>
        <p:nvPicPr>
          <p:cNvPr id="204" name="Google Shape;204;p11" descr="A screenshot of a computer&#10;&#10;Description automatically generated"/>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077955" y="2355967"/>
            <a:ext cx="2894814" cy="1178280"/>
          </a:xfrm>
          <a:prstGeom prst="rect">
            <a:avLst/>
          </a:prstGeom>
          <a:noFill/>
          <a:ln>
            <a:noFill/>
          </a:ln>
        </p:spPr>
      </p:pic>
      <p:pic>
        <p:nvPicPr>
          <p:cNvPr id="205" name="Google Shape;205;p11" descr="A group of men sitting at a table with papers falling&#10;&#10;Description automatically generated"/>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242001" y="2043981"/>
            <a:ext cx="2427635" cy="1735460"/>
          </a:xfrm>
          <a:prstGeom prst="rect">
            <a:avLst/>
          </a:prstGeom>
          <a:noFill/>
          <a:ln>
            <a:noFill/>
          </a:ln>
        </p:spPr>
      </p:pic>
      <p:grpSp>
        <p:nvGrpSpPr>
          <p:cNvPr id="206" name="Google Shape;206;p11"/>
          <p:cNvGrpSpPr/>
          <p:nvPr/>
        </p:nvGrpSpPr>
        <p:grpSpPr>
          <a:xfrm>
            <a:off x="9030732" y="1828319"/>
            <a:ext cx="2432457" cy="2043824"/>
            <a:chOff x="730448" y="579811"/>
            <a:chExt cx="10712381" cy="8441578"/>
          </a:xfrm>
        </p:grpSpPr>
        <p:pic>
          <p:nvPicPr>
            <p:cNvPr id="207" name="Google Shape;207;p11" descr="A diagram of a computer network&#10;&#10;Description automatically generated"/>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358770" y="579811"/>
              <a:ext cx="10084059" cy="8441578"/>
            </a:xfrm>
            <a:prstGeom prst="rect">
              <a:avLst/>
            </a:prstGeom>
            <a:noFill/>
            <a:ln>
              <a:noFill/>
            </a:ln>
          </p:spPr>
        </p:pic>
        <p:pic>
          <p:nvPicPr>
            <p:cNvPr id="208" name="Google Shape;208;p11"/>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605870" y="8377105"/>
              <a:ext cx="2047875" cy="438150"/>
            </a:xfrm>
            <a:prstGeom prst="rect">
              <a:avLst/>
            </a:prstGeom>
            <a:noFill/>
            <a:ln>
              <a:noFill/>
            </a:ln>
          </p:spPr>
        </p:pic>
        <p:pic>
          <p:nvPicPr>
            <p:cNvPr id="209" name="Google Shape;209;p11" descr="A black background with a black square&#10;&#10;Description automatically generated with medium confidence"/>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114821" y="7221134"/>
              <a:ext cx="1486701" cy="949837"/>
            </a:xfrm>
            <a:prstGeom prst="rect">
              <a:avLst/>
            </a:prstGeom>
            <a:noFill/>
            <a:ln>
              <a:noFill/>
            </a:ln>
          </p:spPr>
        </p:pic>
        <p:pic>
          <p:nvPicPr>
            <p:cNvPr id="210" name="Google Shape;210;p11" descr="A white and grey rectangular object&#10;&#10;Description automatically generated with medium confidence"/>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057642" y="7199171"/>
              <a:ext cx="548228" cy="1167657"/>
            </a:xfrm>
            <a:prstGeom prst="rect">
              <a:avLst/>
            </a:prstGeom>
            <a:noFill/>
            <a:ln>
              <a:noFill/>
            </a:ln>
          </p:spPr>
        </p:pic>
        <p:pic>
          <p:nvPicPr>
            <p:cNvPr id="211" name="Google Shape;211;p11" descr="A black and white logo&#10;&#10;Description automatically generated"/>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730448" y="6740099"/>
              <a:ext cx="1528088" cy="1911909"/>
            </a:xfrm>
            <a:prstGeom prst="rect">
              <a:avLst/>
            </a:prstGeom>
            <a:noFill/>
            <a:ln>
              <a:noFill/>
            </a:ln>
          </p:spPr>
        </p:pic>
        <p:pic>
          <p:nvPicPr>
            <p:cNvPr id="212" name="Google Shape;212;p11" descr="A blue and yellow square with black letters&#10;&#10;Description automatically generated"/>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7985861" y="7221134"/>
              <a:ext cx="1311048" cy="741367"/>
            </a:xfrm>
            <a:prstGeom prst="rect">
              <a:avLst/>
            </a:prstGeom>
            <a:noFill/>
            <a:ln>
              <a:noFill/>
            </a:ln>
          </p:spPr>
        </p:pic>
        <p:pic>
          <p:nvPicPr>
            <p:cNvPr id="213" name="Google Shape;213;p11" descr="A blue line drawing of a stage&#10;&#10;Description automatically generated"/>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10206546" y="839754"/>
              <a:ext cx="667159" cy="667159"/>
            </a:xfrm>
            <a:prstGeom prst="rect">
              <a:avLst/>
            </a:prstGeom>
            <a:noFill/>
            <a:ln>
              <a:noFill/>
            </a:ln>
          </p:spPr>
        </p:pic>
        <p:pic>
          <p:nvPicPr>
            <p:cNvPr id="214" name="Google Shape;214;p11" descr="A blue line drawing of a stage&#10;&#10;Description automatically generated"/>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2258536" y="8041431"/>
              <a:ext cx="979958" cy="979958"/>
            </a:xfrm>
            <a:prstGeom prst="rect">
              <a:avLst/>
            </a:prstGeom>
            <a:noFill/>
            <a:ln>
              <a:noFill/>
            </a:ln>
          </p:spPr>
        </p:pic>
      </p:grpSp>
      <p:sp>
        <p:nvSpPr>
          <p:cNvPr id="215" name="Google Shape;215;p11"/>
          <p:cNvSpPr/>
          <p:nvPr/>
        </p:nvSpPr>
        <p:spPr>
          <a:xfrm>
            <a:off x="2401179" y="3915762"/>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2021-2022</a:t>
            </a:r>
            <a:endParaRPr sz="1400" b="0" i="0" u="none" strike="noStrike" cap="none">
              <a:solidFill>
                <a:srgbClr val="061F32"/>
              </a:solidFill>
              <a:latin typeface="Arial"/>
              <a:ea typeface="Arial"/>
              <a:cs typeface="Arial"/>
              <a:sym typeface="Arial"/>
            </a:endParaRPr>
          </a:p>
        </p:txBody>
      </p:sp>
      <p:grpSp>
        <p:nvGrpSpPr>
          <p:cNvPr id="216" name="Google Shape;216;p11"/>
          <p:cNvGrpSpPr/>
          <p:nvPr/>
        </p:nvGrpSpPr>
        <p:grpSpPr>
          <a:xfrm>
            <a:off x="1174975" y="4419389"/>
            <a:ext cx="9842051" cy="288000"/>
            <a:chOff x="1228088" y="4419389"/>
            <a:chExt cx="9842051" cy="288000"/>
          </a:xfrm>
        </p:grpSpPr>
        <p:sp>
          <p:nvSpPr>
            <p:cNvPr id="217" name="Google Shape;217;p11"/>
            <p:cNvSpPr/>
            <p:nvPr/>
          </p:nvSpPr>
          <p:spPr>
            <a:xfrm>
              <a:off x="1228088"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18" name="Google Shape;218;p11"/>
            <p:cNvSpPr/>
            <p:nvPr/>
          </p:nvSpPr>
          <p:spPr>
            <a:xfrm>
              <a:off x="3616601"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19" name="Google Shape;219;p11"/>
            <p:cNvSpPr/>
            <p:nvPr/>
          </p:nvSpPr>
          <p:spPr>
            <a:xfrm>
              <a:off x="6005114"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0" name="Google Shape;220;p11"/>
            <p:cNvSpPr/>
            <p:nvPr/>
          </p:nvSpPr>
          <p:spPr>
            <a:xfrm>
              <a:off x="8393627"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1" name="Google Shape;221;p11"/>
            <p:cNvSpPr/>
            <p:nvPr/>
          </p:nvSpPr>
          <p:spPr>
            <a:xfrm>
              <a:off x="10782139"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222" name="Google Shape;222;p11"/>
          <p:cNvSpPr/>
          <p:nvPr/>
        </p:nvSpPr>
        <p:spPr>
          <a:xfrm>
            <a:off x="9598556" y="3932300"/>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2025</a:t>
            </a:r>
            <a:br>
              <a:rPr lang="en-GB" sz="1400" b="0" i="0" u="none" strike="noStrike" cap="none">
                <a:solidFill>
                  <a:srgbClr val="061F32"/>
                </a:solidFill>
                <a:latin typeface="Arial"/>
                <a:ea typeface="Arial"/>
                <a:cs typeface="Arial"/>
                <a:sym typeface="Arial"/>
              </a:rPr>
            </a:br>
            <a:endParaRPr sz="1400" b="0" i="0" u="none" strike="noStrike" cap="none">
              <a:solidFill>
                <a:srgbClr val="061F32"/>
              </a:solidFill>
              <a:latin typeface="Arial"/>
              <a:ea typeface="Arial"/>
              <a:cs typeface="Arial"/>
              <a:sym typeface="Arial"/>
            </a:endParaRPr>
          </a:p>
        </p:txBody>
      </p:sp>
      <p:sp>
        <p:nvSpPr>
          <p:cNvPr id="223" name="Google Shape;223;p11"/>
          <p:cNvSpPr/>
          <p:nvPr/>
        </p:nvSpPr>
        <p:spPr>
          <a:xfrm>
            <a:off x="9656797" y="4796815"/>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a:solidFill>
                  <a:srgbClr val="061F32"/>
                </a:solidFill>
                <a:latin typeface="Arial"/>
                <a:ea typeface="Arial"/>
                <a:cs typeface="Arial"/>
                <a:sym typeface="Arial"/>
              </a:rPr>
              <a:t>Listen Local app for radio and streaming playlisting</a:t>
            </a:r>
            <a:br>
              <a:rPr lang="en-GB" sz="1400" b="0" i="0" u="none" strike="noStrike" cap="none">
                <a:solidFill>
                  <a:srgbClr val="061F32"/>
                </a:solidFill>
                <a:latin typeface="Arial"/>
                <a:ea typeface="Arial"/>
                <a:cs typeface="Arial"/>
                <a:sym typeface="Arial"/>
              </a:rPr>
            </a:br>
            <a:r>
              <a:rPr lang="en-GB" sz="1400" b="0" i="0" u="none" strike="noStrike" cap="none">
                <a:solidFill>
                  <a:srgbClr val="061F32"/>
                </a:solidFill>
                <a:latin typeface="Arial"/>
                <a:ea typeface="Arial"/>
                <a:cs typeface="Arial"/>
                <a:sym typeface="Arial"/>
              </a:rPr>
              <a:t>HearDis! in-store demonstration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a:solidFill>
                  <a:srgbClr val="061F32"/>
                </a:solidFill>
                <a:latin typeface="Arial"/>
                <a:ea typeface="Arial"/>
                <a:cs typeface="Arial"/>
                <a:sym typeface="Arial"/>
              </a:rPr>
              <a:t>Unlabel label services for the unlabeld</a:t>
            </a:r>
            <a:endParaRPr sz="1400" b="0" i="0" u="none" strike="noStrike" cap="none">
              <a:solidFill>
                <a:srgbClr val="061F3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0"/>
          <p:cNvSpPr txBox="1">
            <a:spLocks noGrp="1"/>
          </p:cNvSpPr>
          <p:nvPr>
            <p:ph type="title"/>
          </p:nvPr>
        </p:nvSpPr>
        <p:spPr>
          <a:xfrm>
            <a:off x="554734" y="162095"/>
            <a:ext cx="3465576" cy="769441"/>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500"/>
              <a:buFont typeface="Roboto Black"/>
              <a:buNone/>
            </a:pPr>
            <a:r>
              <a:rPr lang="en-GB"/>
              <a:t>Sustainability</a:t>
            </a:r>
            <a:endParaRPr/>
          </a:p>
        </p:txBody>
      </p:sp>
      <p:sp>
        <p:nvSpPr>
          <p:cNvPr id="182" name="Google Shape;182;p10"/>
          <p:cNvSpPr txBox="1">
            <a:spLocks noGrp="1"/>
          </p:cNvSpPr>
          <p:nvPr>
            <p:ph type="subTitle" idx="1"/>
          </p:nvPr>
        </p:nvSpPr>
        <p:spPr>
          <a:xfrm>
            <a:off x="554735" y="1180600"/>
            <a:ext cx="3465575" cy="4739759"/>
          </a:xfrm>
          <a:prstGeom prst="rect">
            <a:avLst/>
          </a:prstGeom>
          <a:noFill/>
          <a:ln>
            <a:noFill/>
          </a:ln>
        </p:spPr>
        <p:txBody>
          <a:bodyPr spcFirstLastPara="1" wrap="square" lIns="0" tIns="0" rIns="0" bIns="0" anchor="t" anchorCtr="0">
            <a:spAutoFit/>
          </a:bodyPr>
          <a:lstStyle/>
          <a:p>
            <a:pPr marL="0" lvl="0" indent="0" algn="l" rtl="0">
              <a:lnSpc>
                <a:spcPct val="100000"/>
              </a:lnSpc>
              <a:spcBef>
                <a:spcPts val="300"/>
              </a:spcBef>
              <a:spcAft>
                <a:spcPts val="0"/>
              </a:spcAft>
              <a:buClr>
                <a:schemeClr val="lt1"/>
              </a:buClr>
              <a:buSzPts val="1800"/>
              <a:buNone/>
            </a:pPr>
            <a:r>
              <a:rPr lang="en-GB"/>
              <a:t>Why do they not recommend music from Slovakia in Slovakia for Slovak people? </a:t>
            </a:r>
            <a:endParaRPr/>
          </a:p>
          <a:p>
            <a:pPr marL="0" lvl="0" indent="0" algn="l" rtl="0">
              <a:lnSpc>
                <a:spcPct val="100000"/>
              </a:lnSpc>
              <a:spcBef>
                <a:spcPts val="300"/>
              </a:spcBef>
              <a:spcAft>
                <a:spcPts val="0"/>
              </a:spcAft>
              <a:buClr>
                <a:schemeClr val="lt1"/>
              </a:buClr>
              <a:buSzPts val="1800"/>
              <a:buNone/>
            </a:pPr>
            <a:endParaRPr/>
          </a:p>
          <a:p>
            <a:pPr marL="0" lvl="0" indent="0" algn="l" rtl="0">
              <a:lnSpc>
                <a:spcPct val="100000"/>
              </a:lnSpc>
              <a:spcBef>
                <a:spcPts val="300"/>
              </a:spcBef>
              <a:spcAft>
                <a:spcPts val="0"/>
              </a:spcAft>
              <a:buClr>
                <a:schemeClr val="lt1"/>
              </a:buClr>
              <a:buSzPts val="1800"/>
              <a:buNone/>
            </a:pPr>
            <a:r>
              <a:rPr lang="en-GB"/>
              <a:t>How can we avoid that small repertoires lose their original  market, their only market?</a:t>
            </a:r>
            <a:endParaRPr/>
          </a:p>
          <a:p>
            <a:pPr marL="0" lvl="0" indent="0" algn="l" rtl="0">
              <a:lnSpc>
                <a:spcPct val="100000"/>
              </a:lnSpc>
              <a:spcBef>
                <a:spcPts val="300"/>
              </a:spcBef>
              <a:spcAft>
                <a:spcPts val="0"/>
              </a:spcAft>
              <a:buClr>
                <a:schemeClr val="lt1"/>
              </a:buClr>
              <a:buSzPts val="1800"/>
              <a:buNone/>
            </a:pPr>
            <a:endParaRPr/>
          </a:p>
          <a:p>
            <a:pPr marL="0" lvl="0" indent="0" algn="l" rtl="0">
              <a:lnSpc>
                <a:spcPct val="100000"/>
              </a:lnSpc>
              <a:spcBef>
                <a:spcPts val="300"/>
              </a:spcBef>
              <a:spcAft>
                <a:spcPts val="0"/>
              </a:spcAft>
              <a:buClr>
                <a:schemeClr val="lt1"/>
              </a:buClr>
              <a:buSzPts val="1800"/>
              <a:buNone/>
            </a:pPr>
            <a:r>
              <a:rPr lang="en-GB" b="1"/>
              <a:t>Findings</a:t>
            </a:r>
            <a:endParaRPr/>
          </a:p>
          <a:p>
            <a:pPr marL="0" lvl="0" indent="-114300" algn="l" rtl="0">
              <a:lnSpc>
                <a:spcPct val="100000"/>
              </a:lnSpc>
              <a:spcBef>
                <a:spcPts val="300"/>
              </a:spcBef>
              <a:spcAft>
                <a:spcPts val="0"/>
              </a:spcAft>
              <a:buSzPts val="1800"/>
              <a:buFont typeface="Arial"/>
              <a:buChar char="•"/>
            </a:pPr>
            <a:r>
              <a:rPr lang="en-GB"/>
              <a:t>Small repertoires have very low-quality data representation</a:t>
            </a:r>
            <a:endParaRPr/>
          </a:p>
          <a:p>
            <a:pPr marL="0" lvl="0" indent="-114300" algn="l" rtl="0">
              <a:lnSpc>
                <a:spcPct val="100000"/>
              </a:lnSpc>
              <a:spcBef>
                <a:spcPts val="300"/>
              </a:spcBef>
              <a:spcAft>
                <a:spcPts val="0"/>
              </a:spcAft>
              <a:buSzPts val="1800"/>
              <a:buFont typeface="Arial"/>
              <a:buChar char="•"/>
            </a:pPr>
            <a:r>
              <a:rPr lang="en-GB"/>
              <a:t>Because of low income, data improvement and documentation must not be expensive</a:t>
            </a:r>
            <a:endParaRPr/>
          </a:p>
          <a:p>
            <a:pPr marL="0" lvl="0" indent="-114300" algn="l" rtl="0">
              <a:lnSpc>
                <a:spcPct val="100000"/>
              </a:lnSpc>
              <a:spcBef>
                <a:spcPts val="300"/>
              </a:spcBef>
              <a:spcAft>
                <a:spcPts val="0"/>
              </a:spcAft>
              <a:buSzPts val="1800"/>
              <a:buFont typeface="Arial"/>
              <a:buChar char="•"/>
            </a:pPr>
            <a:r>
              <a:rPr lang="en-GB"/>
              <a:t>Public-Private Partnership is needed to solve data problems</a:t>
            </a:r>
            <a:endParaRPr/>
          </a:p>
        </p:txBody>
      </p:sp>
      <p:sp>
        <p:nvSpPr>
          <p:cNvPr id="183" name="Google Shape;183;p10"/>
          <p:cNvSpPr txBox="1">
            <a:spLocks noGrp="1"/>
          </p:cNvSpPr>
          <p:nvPr>
            <p:ph type="body" idx="2"/>
          </p:nvPr>
        </p:nvSpPr>
        <p:spPr>
          <a:xfrm>
            <a:off x="7630160" y="81304"/>
            <a:ext cx="4007104" cy="161583"/>
          </a:xfrm>
          <a:prstGeom prst="rect">
            <a:avLst/>
          </a:prstGeom>
          <a:noFill/>
          <a:ln>
            <a:noFill/>
          </a:ln>
        </p:spPr>
        <p:txBody>
          <a:bodyPr spcFirstLastPara="1" wrap="square" lIns="0" tIns="0" rIns="0" bIns="0" anchor="ctr" anchorCtr="0">
            <a:spAutoFit/>
          </a:bodyPr>
          <a:lstStyle/>
          <a:p>
            <a:pPr marL="457200" lvl="0" indent="-279400" algn="r" rtl="0">
              <a:lnSpc>
                <a:spcPct val="100000"/>
              </a:lnSpc>
              <a:spcBef>
                <a:spcPts val="300"/>
              </a:spcBef>
              <a:spcAft>
                <a:spcPts val="0"/>
              </a:spcAft>
              <a:buClr>
                <a:schemeClr val="lt2"/>
              </a:buClr>
              <a:buSzPts val="800"/>
              <a:buChar char="​"/>
            </a:pPr>
            <a:r>
              <a:rPr lang="en-GB"/>
              <a:t>001 Problems with ddata</a:t>
            </a:r>
            <a:endParaRPr/>
          </a:p>
        </p:txBody>
      </p:sp>
      <p:pic>
        <p:nvPicPr>
          <p:cNvPr id="184" name="Google Shape;184;p10" descr="A collage of a phone and headphones&#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92062" y="1180600"/>
            <a:ext cx="6745202" cy="4496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554736" y="1706563"/>
            <a:ext cx="411351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800" dirty="0">
                <a:solidFill>
                  <a:schemeClr val="dk2"/>
                </a:solidFill>
              </a:rPr>
              <a:t>Building blocks: the best practices</a:t>
            </a:r>
            <a:endParaRPr sz="4800" dirty="0"/>
          </a:p>
        </p:txBody>
      </p:sp>
      <p:sp>
        <p:nvSpPr>
          <p:cNvPr id="229" name="Google Shape;229;p16"/>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a:solidFill>
                  <a:schemeClr val="lt1"/>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1564-5522-789C-E487-5F54EA3A700C}"/>
              </a:ext>
            </a:extLst>
          </p:cNvPr>
          <p:cNvSpPr>
            <a:spLocks noGrp="1"/>
          </p:cNvSpPr>
          <p:nvPr>
            <p:ph type="title"/>
          </p:nvPr>
        </p:nvSpPr>
        <p:spPr/>
        <p:txBody>
          <a:bodyPr/>
          <a:lstStyle/>
          <a:p>
            <a:r>
              <a:rPr lang="en-GB" dirty="0"/>
              <a:t>Satellite Business Registers</a:t>
            </a:r>
          </a:p>
        </p:txBody>
      </p:sp>
      <p:sp>
        <p:nvSpPr>
          <p:cNvPr id="3" name="Subtitle 2">
            <a:extLst>
              <a:ext uri="{FF2B5EF4-FFF2-40B4-BE49-F238E27FC236}">
                <a16:creationId xmlns:a16="http://schemas.microsoft.com/office/drawing/2014/main" id="{0E1F35CA-AD6F-530C-C9A9-5CC2BDE228AB}"/>
              </a:ext>
            </a:extLst>
          </p:cNvPr>
          <p:cNvSpPr>
            <a:spLocks noGrp="1"/>
          </p:cNvSpPr>
          <p:nvPr>
            <p:ph type="subTitle" idx="1"/>
          </p:nvPr>
        </p:nvSpPr>
        <p:spPr/>
        <p:txBody>
          <a:bodyPr/>
          <a:lstStyle/>
          <a:p>
            <a:r>
              <a:rPr lang="en-GB" dirty="0"/>
              <a:t>New methods and regulations to allow the coordination of state statistical registers with privately-held registers, such the registers of SOZA or the chamber of architects</a:t>
            </a:r>
          </a:p>
        </p:txBody>
      </p:sp>
      <p:sp>
        <p:nvSpPr>
          <p:cNvPr id="4" name="Text Placeholder 3">
            <a:extLst>
              <a:ext uri="{FF2B5EF4-FFF2-40B4-BE49-F238E27FC236}">
                <a16:creationId xmlns:a16="http://schemas.microsoft.com/office/drawing/2014/main" id="{92122345-A033-3A15-A570-A7DDB5AD5A60}"/>
              </a:ext>
            </a:extLst>
          </p:cNvPr>
          <p:cNvSpPr>
            <a:spLocks noGrp="1"/>
          </p:cNvSpPr>
          <p:nvPr>
            <p:ph type="body" idx="2"/>
          </p:nvPr>
        </p:nvSpPr>
        <p:spPr/>
        <p:txBody>
          <a:bodyPr/>
          <a:lstStyle/>
          <a:p>
            <a:endParaRPr lang="en-GB"/>
          </a:p>
        </p:txBody>
      </p:sp>
      <p:pic>
        <p:nvPicPr>
          <p:cNvPr id="2050" name="Picture 2">
            <a:extLst>
              <a:ext uri="{FF2B5EF4-FFF2-40B4-BE49-F238E27FC236}">
                <a16:creationId xmlns:a16="http://schemas.microsoft.com/office/drawing/2014/main" id="{49B24EFC-C5B8-0C47-9C56-AA64677C5E8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13019" y="1987370"/>
            <a:ext cx="7765961" cy="436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8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1564-5522-789C-E487-5F54EA3A700C}"/>
              </a:ext>
            </a:extLst>
          </p:cNvPr>
          <p:cNvSpPr>
            <a:spLocks noGrp="1"/>
          </p:cNvSpPr>
          <p:nvPr>
            <p:ph type="title"/>
          </p:nvPr>
        </p:nvSpPr>
        <p:spPr/>
        <p:txBody>
          <a:bodyPr/>
          <a:lstStyle/>
          <a:p>
            <a:r>
              <a:rPr lang="en-GB" dirty="0"/>
              <a:t>The Luxembourg Shared Authority File &amp; </a:t>
            </a:r>
            <a:r>
              <a:rPr lang="en-GB" dirty="0" err="1"/>
              <a:t>Wikibase</a:t>
            </a:r>
            <a:endParaRPr lang="en-GB" dirty="0"/>
          </a:p>
        </p:txBody>
      </p:sp>
      <p:sp>
        <p:nvSpPr>
          <p:cNvPr id="3" name="Subtitle 2">
            <a:extLst>
              <a:ext uri="{FF2B5EF4-FFF2-40B4-BE49-F238E27FC236}">
                <a16:creationId xmlns:a16="http://schemas.microsoft.com/office/drawing/2014/main" id="{0E1F35CA-AD6F-530C-C9A9-5CC2BDE228AB}"/>
              </a:ext>
            </a:extLst>
          </p:cNvPr>
          <p:cNvSpPr>
            <a:spLocks noGrp="1"/>
          </p:cNvSpPr>
          <p:nvPr>
            <p:ph type="subTitle" idx="1"/>
          </p:nvPr>
        </p:nvSpPr>
        <p:spPr/>
        <p:txBody>
          <a:bodyPr/>
          <a:lstStyle/>
          <a:p>
            <a:endParaRPr lang="en-GB"/>
          </a:p>
        </p:txBody>
      </p:sp>
      <p:sp>
        <p:nvSpPr>
          <p:cNvPr id="4" name="Text Placeholder 3">
            <a:extLst>
              <a:ext uri="{FF2B5EF4-FFF2-40B4-BE49-F238E27FC236}">
                <a16:creationId xmlns:a16="http://schemas.microsoft.com/office/drawing/2014/main" id="{92122345-A033-3A15-A570-A7DDB5AD5A60}"/>
              </a:ext>
            </a:extLst>
          </p:cNvPr>
          <p:cNvSpPr>
            <a:spLocks noGrp="1"/>
          </p:cNvSpPr>
          <p:nvPr>
            <p:ph type="body" idx="2"/>
          </p:nvPr>
        </p:nvSpPr>
        <p:spPr/>
        <p:txBody>
          <a:bodyPr/>
          <a:lstStyle/>
          <a:p>
            <a:endParaRPr lang="en-GB"/>
          </a:p>
        </p:txBody>
      </p:sp>
      <p:pic>
        <p:nvPicPr>
          <p:cNvPr id="6" name="Picture 2" descr="GDPR - University of Luxembourg Competence Centre">
            <a:extLst>
              <a:ext uri="{FF2B5EF4-FFF2-40B4-BE49-F238E27FC236}">
                <a16:creationId xmlns:a16="http://schemas.microsoft.com/office/drawing/2014/main" id="{7B93BB05-F5CC-0B4D-97BB-8BAEB188C2B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4736" y="2113119"/>
            <a:ext cx="5178758" cy="923140"/>
          </a:xfrm>
          <a:prstGeom prst="rect">
            <a:avLst/>
          </a:prstGeom>
          <a:solidFill>
            <a:schemeClr val="dk1"/>
          </a:solidFill>
        </p:spPr>
      </p:pic>
      <p:pic>
        <p:nvPicPr>
          <p:cNvPr id="8" name="Picture 6" descr="Overview of Wikibase resources">
            <a:extLst>
              <a:ext uri="{FF2B5EF4-FFF2-40B4-BE49-F238E27FC236}">
                <a16:creationId xmlns:a16="http://schemas.microsoft.com/office/drawing/2014/main" id="{A0B914F0-9747-744D-9BD8-76B2DEA00FA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58757" y="4030204"/>
            <a:ext cx="3090876" cy="2472704"/>
          </a:xfrm>
          <a:prstGeom prst="rect">
            <a:avLst/>
          </a:prstGeom>
          <a:solidFill>
            <a:schemeClr val="dk1"/>
          </a:solidFill>
        </p:spPr>
      </p:pic>
      <p:pic>
        <p:nvPicPr>
          <p:cNvPr id="3074" name="Picture 2" descr="A bar code with text&#10;&#10;Description automatically generated">
            <a:extLst>
              <a:ext uri="{FF2B5EF4-FFF2-40B4-BE49-F238E27FC236}">
                <a16:creationId xmlns:a16="http://schemas.microsoft.com/office/drawing/2014/main" id="{E0F1E119-3D2D-0E4A-B303-44DA2C4F1C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58757" y="1457465"/>
            <a:ext cx="3014135" cy="21336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8B7722E-028C-3041-86C4-397986F3EEC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23268" y="3584549"/>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04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1564-5522-789C-E487-5F54EA3A700C}"/>
              </a:ext>
            </a:extLst>
          </p:cNvPr>
          <p:cNvSpPr>
            <a:spLocks noGrp="1"/>
          </p:cNvSpPr>
          <p:nvPr>
            <p:ph type="title"/>
          </p:nvPr>
        </p:nvSpPr>
        <p:spPr/>
        <p:txBody>
          <a:bodyPr/>
          <a:lstStyle/>
          <a:p>
            <a:r>
              <a:rPr lang="en-GB" dirty="0"/>
              <a:t>EU Open Data Portal, Statistical Data &amp; Metadata </a:t>
            </a:r>
            <a:r>
              <a:rPr lang="en-GB" dirty="0" err="1"/>
              <a:t>eXchange</a:t>
            </a:r>
            <a:endParaRPr lang="en-GB" dirty="0"/>
          </a:p>
        </p:txBody>
      </p:sp>
      <p:sp>
        <p:nvSpPr>
          <p:cNvPr id="3" name="Subtitle 2">
            <a:extLst>
              <a:ext uri="{FF2B5EF4-FFF2-40B4-BE49-F238E27FC236}">
                <a16:creationId xmlns:a16="http://schemas.microsoft.com/office/drawing/2014/main" id="{0E1F35CA-AD6F-530C-C9A9-5CC2BDE228AB}"/>
              </a:ext>
            </a:extLst>
          </p:cNvPr>
          <p:cNvSpPr>
            <a:spLocks noGrp="1"/>
          </p:cNvSpPr>
          <p:nvPr>
            <p:ph type="subTitle" idx="1"/>
          </p:nvPr>
        </p:nvSpPr>
        <p:spPr/>
        <p:txBody>
          <a:bodyPr/>
          <a:lstStyle/>
          <a:p>
            <a:r>
              <a:rPr lang="en-GB" dirty="0"/>
              <a:t>DCAT-AP and its statistical modification</a:t>
            </a:r>
          </a:p>
        </p:txBody>
      </p:sp>
      <p:sp>
        <p:nvSpPr>
          <p:cNvPr id="4" name="Text Placeholder 3">
            <a:extLst>
              <a:ext uri="{FF2B5EF4-FFF2-40B4-BE49-F238E27FC236}">
                <a16:creationId xmlns:a16="http://schemas.microsoft.com/office/drawing/2014/main" id="{92122345-A033-3A15-A570-A7DDB5AD5A60}"/>
              </a:ext>
            </a:extLst>
          </p:cNvPr>
          <p:cNvSpPr>
            <a:spLocks noGrp="1"/>
          </p:cNvSpPr>
          <p:nvPr>
            <p:ph type="body" idx="2"/>
          </p:nvPr>
        </p:nvSpPr>
        <p:spPr/>
        <p:txBody>
          <a:bodyPr/>
          <a:lstStyle/>
          <a:p>
            <a:endParaRPr lang="en-GB"/>
          </a:p>
        </p:txBody>
      </p:sp>
      <p:pic>
        <p:nvPicPr>
          <p:cNvPr id="4098" name="Picture 2" descr="A blue and orange rectangular box with white text&#10;&#10;Description automatically generated">
            <a:extLst>
              <a:ext uri="{FF2B5EF4-FFF2-40B4-BE49-F238E27FC236}">
                <a16:creationId xmlns:a16="http://schemas.microsoft.com/office/drawing/2014/main" id="{052F9429-D112-3543-AF08-0C8BA031D34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41208" y="2280939"/>
            <a:ext cx="4255484" cy="28942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logo with text on it&#10;&#10;Description automatically generated">
            <a:extLst>
              <a:ext uri="{FF2B5EF4-FFF2-40B4-BE49-F238E27FC236}">
                <a16:creationId xmlns:a16="http://schemas.microsoft.com/office/drawing/2014/main" id="{62E593D6-3293-7D41-9053-B7611DD287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4736" y="1909993"/>
            <a:ext cx="4996058" cy="20238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itHub - sdmx-twg/sdmx-im: SDMX Information Model - UML model and  functional description, definition of classes, associations and attributes">
            <a:extLst>
              <a:ext uri="{FF2B5EF4-FFF2-40B4-BE49-F238E27FC236}">
                <a16:creationId xmlns:a16="http://schemas.microsoft.com/office/drawing/2014/main" id="{91549F5E-0001-6943-88EF-C2B72BECED5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30901" y="3944154"/>
            <a:ext cx="5643727" cy="238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552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1564-5522-789C-E487-5F54EA3A700C}"/>
              </a:ext>
            </a:extLst>
          </p:cNvPr>
          <p:cNvSpPr>
            <a:spLocks noGrp="1"/>
          </p:cNvSpPr>
          <p:nvPr>
            <p:ph type="title"/>
          </p:nvPr>
        </p:nvSpPr>
        <p:spPr/>
        <p:txBody>
          <a:bodyPr/>
          <a:lstStyle/>
          <a:p>
            <a:r>
              <a:rPr lang="en-GB" dirty="0"/>
              <a:t>Cultural Information Models</a:t>
            </a:r>
          </a:p>
        </p:txBody>
      </p:sp>
      <p:sp>
        <p:nvSpPr>
          <p:cNvPr id="3" name="Subtitle 2">
            <a:extLst>
              <a:ext uri="{FF2B5EF4-FFF2-40B4-BE49-F238E27FC236}">
                <a16:creationId xmlns:a16="http://schemas.microsoft.com/office/drawing/2014/main" id="{0E1F35CA-AD6F-530C-C9A9-5CC2BDE228AB}"/>
              </a:ext>
            </a:extLst>
          </p:cNvPr>
          <p:cNvSpPr>
            <a:spLocks noGrp="1"/>
          </p:cNvSpPr>
          <p:nvPr>
            <p:ph type="subTitle" idx="1"/>
          </p:nvPr>
        </p:nvSpPr>
        <p:spPr/>
        <p:txBody>
          <a:bodyPr/>
          <a:lstStyle/>
          <a:p>
            <a:r>
              <a:rPr lang="en-GB" dirty="0"/>
              <a:t>In the European cultural sector, the </a:t>
            </a:r>
            <a:r>
              <a:rPr lang="en-GB" dirty="0" err="1"/>
              <a:t>Europeana</a:t>
            </a:r>
            <a:r>
              <a:rPr lang="en-GB" dirty="0"/>
              <a:t> Data Model is a de-facto interoperability minimum standard, with museums and national archives using more complex conceptual models</a:t>
            </a:r>
          </a:p>
        </p:txBody>
      </p:sp>
      <p:sp>
        <p:nvSpPr>
          <p:cNvPr id="4" name="Text Placeholder 3">
            <a:extLst>
              <a:ext uri="{FF2B5EF4-FFF2-40B4-BE49-F238E27FC236}">
                <a16:creationId xmlns:a16="http://schemas.microsoft.com/office/drawing/2014/main" id="{92122345-A033-3A15-A570-A7DDB5AD5A60}"/>
              </a:ext>
            </a:extLst>
          </p:cNvPr>
          <p:cNvSpPr>
            <a:spLocks noGrp="1"/>
          </p:cNvSpPr>
          <p:nvPr>
            <p:ph type="body" idx="2"/>
          </p:nvPr>
        </p:nvSpPr>
        <p:spPr/>
        <p:txBody>
          <a:bodyPr/>
          <a:lstStyle/>
          <a:p>
            <a:endParaRPr lang="en-GB"/>
          </a:p>
        </p:txBody>
      </p:sp>
      <p:pic>
        <p:nvPicPr>
          <p:cNvPr id="5122" name="Picture 2">
            <a:extLst>
              <a:ext uri="{FF2B5EF4-FFF2-40B4-BE49-F238E27FC236}">
                <a16:creationId xmlns:a16="http://schemas.microsoft.com/office/drawing/2014/main" id="{54590DEA-5661-8E44-B725-6EBEE874EB5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48872" y="2268328"/>
            <a:ext cx="4773768" cy="17833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diagram of a company&#10;&#10;Description automatically generated">
            <a:extLst>
              <a:ext uri="{FF2B5EF4-FFF2-40B4-BE49-F238E27FC236}">
                <a16:creationId xmlns:a16="http://schemas.microsoft.com/office/drawing/2014/main" id="{B35E4E62-552E-B54C-BCB1-7526C52890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54026" y="4264266"/>
            <a:ext cx="3563461" cy="19955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Europeana.eu">
            <a:extLst>
              <a:ext uri="{FF2B5EF4-FFF2-40B4-BE49-F238E27FC236}">
                <a16:creationId xmlns:a16="http://schemas.microsoft.com/office/drawing/2014/main" id="{62F73F33-23D4-8F44-94A1-41936DCDAEF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8082" y="2564273"/>
            <a:ext cx="2974761" cy="297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517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8"/>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US" dirty="0"/>
              <a:t>Embracing the European Interoperability Framework</a:t>
            </a:r>
            <a:endParaRPr dirty="0"/>
          </a:p>
        </p:txBody>
      </p:sp>
      <p:sp>
        <p:nvSpPr>
          <p:cNvPr id="120" name="Google Shape;120;p38"/>
          <p:cNvSpPr txBox="1">
            <a:spLocks noGrp="1"/>
          </p:cNvSpPr>
          <p:nvPr>
            <p:ph type="body" idx="2"/>
          </p:nvPr>
        </p:nvSpPr>
        <p:spPr>
          <a:xfrm>
            <a:off x="7630160" y="81304"/>
            <a:ext cx="4007104" cy="161583"/>
          </a:xfrm>
          <a:prstGeom prst="rect">
            <a:avLst/>
          </a:prstGeom>
          <a:noFill/>
          <a:ln>
            <a:noFill/>
          </a:ln>
        </p:spPr>
        <p:txBody>
          <a:bodyPr spcFirstLastPara="1" wrap="square" lIns="0" tIns="0" rIns="0" bIns="0" anchor="ctr" anchorCtr="0">
            <a:spAutoFit/>
          </a:bodyPr>
          <a:lstStyle/>
          <a:p>
            <a:pPr indent="-228600">
              <a:buNone/>
            </a:pPr>
            <a:r>
              <a:rPr lang="hu-HU" sz="800" dirty="0"/>
              <a:t>0</a:t>
            </a:r>
            <a:r>
              <a:rPr lang="en-GB" sz="800" dirty="0"/>
              <a:t>4 </a:t>
            </a:r>
            <a:r>
              <a:rPr lang="en-GB" sz="800" dirty="0">
                <a:solidFill>
                  <a:schemeClr val="dk2"/>
                </a:solidFill>
              </a:rPr>
              <a:t>Data coordination &amp; interoperability</a:t>
            </a:r>
            <a:endParaRPr lang="hu-HU" dirty="0"/>
          </a:p>
        </p:txBody>
      </p:sp>
      <p:sp>
        <p:nvSpPr>
          <p:cNvPr id="121" name="Google Shape;121;p38"/>
          <p:cNvSpPr/>
          <p:nvPr/>
        </p:nvSpPr>
        <p:spPr>
          <a:xfrm>
            <a:off x="554736" y="2486181"/>
            <a:ext cx="3405531" cy="3487228"/>
          </a:xfrm>
          <a:prstGeom prst="rect">
            <a:avLst/>
          </a:prstGeom>
          <a:noFill/>
          <a:ln w="9525" cap="flat" cmpd="sng">
            <a:solidFill>
              <a:srgbClr val="A5A5A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2F2F2"/>
              </a:solidFill>
              <a:latin typeface="Arial"/>
              <a:ea typeface="Arial"/>
              <a:cs typeface="Arial"/>
              <a:sym typeface="Arial"/>
            </a:endParaRPr>
          </a:p>
        </p:txBody>
      </p:sp>
      <p:sp>
        <p:nvSpPr>
          <p:cNvPr id="122" name="Google Shape;122;p38"/>
          <p:cNvSpPr/>
          <p:nvPr/>
        </p:nvSpPr>
        <p:spPr>
          <a:xfrm flipH="1">
            <a:off x="3896687" y="2030057"/>
            <a:ext cx="7740578" cy="4409695"/>
          </a:xfrm>
          <a:prstGeom prst="homePlate">
            <a:avLst>
              <a:gd name="adj" fmla="val 16304"/>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2F2F2"/>
              </a:solidFill>
              <a:latin typeface="Arial"/>
              <a:ea typeface="Arial"/>
              <a:cs typeface="Arial"/>
              <a:sym typeface="Arial"/>
            </a:endParaRPr>
          </a:p>
        </p:txBody>
      </p:sp>
      <p:sp>
        <p:nvSpPr>
          <p:cNvPr id="123" name="Google Shape;123;p38"/>
          <p:cNvSpPr txBox="1"/>
          <p:nvPr/>
        </p:nvSpPr>
        <p:spPr>
          <a:xfrm>
            <a:off x="927930" y="2241909"/>
            <a:ext cx="2568304" cy="21544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GB" b="1" i="0" u="none" strike="noStrike" cap="none" dirty="0">
                <a:solidFill>
                  <a:schemeClr val="lt1"/>
                </a:solidFill>
                <a:latin typeface="Roboto"/>
                <a:ea typeface="Roboto"/>
                <a:cs typeface="Roboto"/>
                <a:sym typeface="Roboto"/>
              </a:rPr>
              <a:t>Layers of interoperability</a:t>
            </a:r>
          </a:p>
        </p:txBody>
      </p:sp>
      <p:grpSp>
        <p:nvGrpSpPr>
          <p:cNvPr id="124" name="Google Shape;124;p38"/>
          <p:cNvGrpSpPr/>
          <p:nvPr/>
        </p:nvGrpSpPr>
        <p:grpSpPr>
          <a:xfrm>
            <a:off x="658503" y="2622255"/>
            <a:ext cx="2759964" cy="3226759"/>
            <a:chOff x="658502" y="2119348"/>
            <a:chExt cx="2759964" cy="3226759"/>
          </a:xfrm>
        </p:grpSpPr>
        <p:grpSp>
          <p:nvGrpSpPr>
            <p:cNvPr id="125" name="Google Shape;125;p38"/>
            <p:cNvGrpSpPr/>
            <p:nvPr/>
          </p:nvGrpSpPr>
          <p:grpSpPr>
            <a:xfrm>
              <a:off x="658502" y="4614587"/>
              <a:ext cx="2759964" cy="731520"/>
              <a:chOff x="658502" y="5190208"/>
              <a:chExt cx="2759964" cy="731520"/>
            </a:xfrm>
          </p:grpSpPr>
          <p:sp>
            <p:nvSpPr>
              <p:cNvPr id="126" name="Google Shape;126;p38"/>
              <p:cNvSpPr/>
              <p:nvPr/>
            </p:nvSpPr>
            <p:spPr>
              <a:xfrm>
                <a:off x="658502" y="5190208"/>
                <a:ext cx="2759964" cy="731520"/>
              </a:xfrm>
              <a:prstGeom prst="rect">
                <a:avLst/>
              </a:prstGeom>
              <a:solidFill>
                <a:schemeClr val="accent3"/>
              </a:solidFill>
              <a:ln>
                <a:noFill/>
              </a:ln>
            </p:spPr>
            <p:txBody>
              <a:bodyPr spcFirstLastPara="1" wrap="square" lIns="828000" tIns="0" rIns="360000" bIns="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dk1"/>
                    </a:solidFill>
                    <a:latin typeface="Roboto"/>
                    <a:ea typeface="Roboto"/>
                    <a:cs typeface="Roboto"/>
                    <a:sym typeface="Roboto"/>
                  </a:rPr>
                  <a:t>Technical interoperability</a:t>
                </a:r>
                <a:endParaRPr/>
              </a:p>
            </p:txBody>
          </p:sp>
          <p:pic>
            <p:nvPicPr>
              <p:cNvPr id="127" name="Google Shape;127;p3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32676" y="5335588"/>
                <a:ext cx="440760" cy="440760"/>
              </a:xfrm>
              <a:prstGeom prst="rect">
                <a:avLst/>
              </a:prstGeom>
              <a:noFill/>
              <a:ln>
                <a:noFill/>
              </a:ln>
            </p:spPr>
          </p:pic>
        </p:grpSp>
        <p:grpSp>
          <p:nvGrpSpPr>
            <p:cNvPr id="128" name="Google Shape;128;p38"/>
            <p:cNvGrpSpPr/>
            <p:nvPr/>
          </p:nvGrpSpPr>
          <p:grpSpPr>
            <a:xfrm>
              <a:off x="658502" y="3778286"/>
              <a:ext cx="2759964" cy="731520"/>
              <a:chOff x="658502" y="4166588"/>
              <a:chExt cx="2759964" cy="731520"/>
            </a:xfrm>
          </p:grpSpPr>
          <p:sp>
            <p:nvSpPr>
              <p:cNvPr id="129" name="Google Shape;129;p38"/>
              <p:cNvSpPr/>
              <p:nvPr/>
            </p:nvSpPr>
            <p:spPr>
              <a:xfrm>
                <a:off x="658502" y="4166588"/>
                <a:ext cx="2759964" cy="731520"/>
              </a:xfrm>
              <a:prstGeom prst="rect">
                <a:avLst/>
              </a:prstGeom>
              <a:solidFill>
                <a:schemeClr val="accent2"/>
              </a:solidFill>
              <a:ln>
                <a:noFill/>
              </a:ln>
            </p:spPr>
            <p:txBody>
              <a:bodyPr spcFirstLastPara="1" wrap="square" lIns="828000" tIns="0" rIns="360000" bIns="0"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dk1"/>
                    </a:solidFill>
                    <a:latin typeface="Roboto"/>
                    <a:ea typeface="Roboto"/>
                    <a:cs typeface="Roboto"/>
                    <a:sym typeface="Roboto"/>
                  </a:rPr>
                  <a:t>Semantic interoperability</a:t>
                </a:r>
                <a:endParaRPr/>
              </a:p>
            </p:txBody>
          </p:sp>
          <p:pic>
            <p:nvPicPr>
              <p:cNvPr id="130" name="Google Shape;130;p3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3146" y="4262438"/>
                <a:ext cx="539820" cy="539820"/>
              </a:xfrm>
              <a:prstGeom prst="rect">
                <a:avLst/>
              </a:prstGeom>
              <a:noFill/>
              <a:ln>
                <a:noFill/>
              </a:ln>
            </p:spPr>
          </p:pic>
        </p:grpSp>
        <p:grpSp>
          <p:nvGrpSpPr>
            <p:cNvPr id="131" name="Google Shape;131;p38"/>
            <p:cNvGrpSpPr/>
            <p:nvPr/>
          </p:nvGrpSpPr>
          <p:grpSpPr>
            <a:xfrm>
              <a:off x="658502" y="2946718"/>
              <a:ext cx="2759964" cy="731520"/>
              <a:chOff x="658502" y="3142968"/>
              <a:chExt cx="2759964" cy="731520"/>
            </a:xfrm>
          </p:grpSpPr>
          <p:sp>
            <p:nvSpPr>
              <p:cNvPr id="132" name="Google Shape;132;p38"/>
              <p:cNvSpPr/>
              <p:nvPr/>
            </p:nvSpPr>
            <p:spPr>
              <a:xfrm>
                <a:off x="658502" y="3142968"/>
                <a:ext cx="2759964" cy="731520"/>
              </a:xfrm>
              <a:prstGeom prst="rect">
                <a:avLst/>
              </a:prstGeom>
              <a:solidFill>
                <a:schemeClr val="accent6"/>
              </a:solidFill>
              <a:ln>
                <a:noFill/>
              </a:ln>
            </p:spPr>
            <p:txBody>
              <a:bodyPr spcFirstLastPara="1" wrap="square" lIns="828000" tIns="0" rIns="360000" bIns="0" anchor="ctr" anchorCtr="0">
                <a:noAutofit/>
              </a:bodyPr>
              <a:lstStyle/>
              <a:p>
                <a:pPr marL="0" marR="0" lvl="0" indent="0" algn="l" rtl="0">
                  <a:lnSpc>
                    <a:spcPct val="100000"/>
                  </a:lnSpc>
                  <a:spcBef>
                    <a:spcPts val="0"/>
                  </a:spcBef>
                  <a:spcAft>
                    <a:spcPts val="0"/>
                  </a:spcAft>
                  <a:buNone/>
                </a:pPr>
                <a:r>
                  <a:rPr lang="en-US" sz="1100" b="0" i="0" u="none" strike="noStrike" cap="none">
                    <a:solidFill>
                      <a:schemeClr val="lt1"/>
                    </a:solidFill>
                    <a:latin typeface="Roboto"/>
                    <a:ea typeface="Roboto"/>
                    <a:cs typeface="Roboto"/>
                    <a:sym typeface="Roboto"/>
                  </a:rPr>
                  <a:t>Organisational interoperability</a:t>
                </a:r>
                <a:endParaRPr/>
              </a:p>
            </p:txBody>
          </p:sp>
          <p:pic>
            <p:nvPicPr>
              <p:cNvPr id="133" name="Google Shape;133;p3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20824" y="3176496"/>
                <a:ext cx="664464" cy="664464"/>
              </a:xfrm>
              <a:prstGeom prst="rect">
                <a:avLst/>
              </a:prstGeom>
              <a:noFill/>
              <a:ln>
                <a:noFill/>
              </a:ln>
            </p:spPr>
          </p:pic>
        </p:grpSp>
        <p:grpSp>
          <p:nvGrpSpPr>
            <p:cNvPr id="134" name="Google Shape;134;p38"/>
            <p:cNvGrpSpPr/>
            <p:nvPr/>
          </p:nvGrpSpPr>
          <p:grpSpPr>
            <a:xfrm>
              <a:off x="658502" y="2119348"/>
              <a:ext cx="2759964" cy="731520"/>
              <a:chOff x="658502" y="2119348"/>
              <a:chExt cx="2759964" cy="731520"/>
            </a:xfrm>
          </p:grpSpPr>
          <p:sp>
            <p:nvSpPr>
              <p:cNvPr id="135" name="Google Shape;135;p38"/>
              <p:cNvSpPr/>
              <p:nvPr/>
            </p:nvSpPr>
            <p:spPr>
              <a:xfrm>
                <a:off x="658502" y="2119348"/>
                <a:ext cx="2759964" cy="731520"/>
              </a:xfrm>
              <a:prstGeom prst="rect">
                <a:avLst/>
              </a:prstGeom>
              <a:solidFill>
                <a:schemeClr val="accent1"/>
              </a:solidFill>
              <a:ln>
                <a:noFill/>
              </a:ln>
            </p:spPr>
            <p:txBody>
              <a:bodyPr spcFirstLastPara="1" wrap="square" lIns="828000" tIns="0" rIns="360000" bIns="0" anchor="ctr" anchorCtr="0">
                <a:noAutofit/>
              </a:bodyPr>
              <a:lstStyle/>
              <a:p>
                <a:pPr marL="0" marR="0" lvl="0" indent="0" algn="l" rtl="0">
                  <a:lnSpc>
                    <a:spcPct val="100000"/>
                  </a:lnSpc>
                  <a:spcBef>
                    <a:spcPts val="0"/>
                  </a:spcBef>
                  <a:spcAft>
                    <a:spcPts val="0"/>
                  </a:spcAft>
                  <a:buNone/>
                </a:pPr>
                <a:r>
                  <a:rPr lang="en-US" sz="1100" b="0" i="0" u="none" strike="noStrike" cap="none">
                    <a:solidFill>
                      <a:schemeClr val="lt1"/>
                    </a:solidFill>
                    <a:latin typeface="Roboto"/>
                    <a:ea typeface="Roboto"/>
                    <a:cs typeface="Roboto"/>
                    <a:sym typeface="Roboto"/>
                  </a:rPr>
                  <a:t>Legal interoperability</a:t>
                </a:r>
                <a:endParaRPr/>
              </a:p>
            </p:txBody>
          </p:sp>
          <p:pic>
            <p:nvPicPr>
              <p:cNvPr id="136" name="Google Shape;136;p3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70354" y="2202406"/>
                <a:ext cx="565404" cy="565404"/>
              </a:xfrm>
              <a:prstGeom prst="rect">
                <a:avLst/>
              </a:prstGeom>
              <a:noFill/>
              <a:ln>
                <a:noFill/>
              </a:ln>
            </p:spPr>
          </p:pic>
        </p:grpSp>
      </p:grpSp>
      <p:sp>
        <p:nvSpPr>
          <p:cNvPr id="137" name="Google Shape;137;p38"/>
          <p:cNvSpPr/>
          <p:nvPr/>
        </p:nvSpPr>
        <p:spPr>
          <a:xfrm>
            <a:off x="4730786" y="4700117"/>
            <a:ext cx="1456182" cy="1598665"/>
          </a:xfrm>
          <a:prstGeom prst="rect">
            <a:avLst/>
          </a:prstGeom>
          <a:solidFill>
            <a:srgbClr val="D8D8D8"/>
          </a:solidFill>
          <a:ln>
            <a:noFill/>
          </a:ln>
        </p:spPr>
        <p:txBody>
          <a:bodyPr spcFirstLastPara="1" wrap="square" lIns="180000" tIns="0" rIns="180000" bIns="0" anchor="ctr" anchorCtr="0">
            <a:noAutofit/>
          </a:bodyPr>
          <a:lstStyle/>
          <a:p>
            <a:pPr marL="0" marR="0" lvl="0" indent="0" algn="ctr" rtl="0">
              <a:lnSpc>
                <a:spcPct val="100000"/>
              </a:lnSpc>
              <a:spcBef>
                <a:spcPts val="0"/>
              </a:spcBef>
              <a:spcAft>
                <a:spcPts val="0"/>
              </a:spcAft>
              <a:buNone/>
            </a:pPr>
            <a:r>
              <a:rPr lang="en-US" sz="1100" b="1" i="0" u="none" strike="noStrike" cap="none">
                <a:solidFill>
                  <a:schemeClr val="lt1"/>
                </a:solidFill>
                <a:latin typeface="Roboto"/>
                <a:ea typeface="Roboto"/>
                <a:cs typeface="Roboto"/>
                <a:sym typeface="Roboto"/>
              </a:rPr>
              <a:t>External information sources and services</a:t>
            </a:r>
            <a:endParaRPr sz="1100" b="1" i="0" u="none" strike="noStrike" cap="none">
              <a:solidFill>
                <a:schemeClr val="lt1"/>
              </a:solidFill>
              <a:latin typeface="Roboto"/>
              <a:ea typeface="Roboto"/>
              <a:cs typeface="Roboto"/>
              <a:sym typeface="Roboto"/>
            </a:endParaRPr>
          </a:p>
        </p:txBody>
      </p:sp>
      <p:sp>
        <p:nvSpPr>
          <p:cNvPr id="138" name="Google Shape;138;p38"/>
          <p:cNvSpPr/>
          <p:nvPr/>
        </p:nvSpPr>
        <p:spPr>
          <a:xfrm>
            <a:off x="6426236" y="4700117"/>
            <a:ext cx="4622546" cy="1598665"/>
          </a:xfrm>
          <a:prstGeom prst="rect">
            <a:avLst/>
          </a:prstGeom>
          <a:solidFill>
            <a:srgbClr val="D8D8D8"/>
          </a:solidFill>
          <a:ln>
            <a:noFill/>
          </a:ln>
        </p:spPr>
        <p:txBody>
          <a:bodyPr spcFirstLastPara="1" wrap="square" lIns="180000" tIns="72000" rIns="180000" bIns="0" anchor="t" anchorCtr="0">
            <a:noAutofit/>
          </a:bodyPr>
          <a:lstStyle/>
          <a:p>
            <a:pPr marL="0" marR="0" lvl="0" indent="0" algn="ctr" rtl="0">
              <a:lnSpc>
                <a:spcPct val="100000"/>
              </a:lnSpc>
              <a:spcBef>
                <a:spcPts val="0"/>
              </a:spcBef>
              <a:spcAft>
                <a:spcPts val="0"/>
              </a:spcAft>
              <a:buNone/>
            </a:pPr>
            <a:r>
              <a:rPr lang="en-US" sz="1100" b="1" i="0" u="none" strike="noStrike" cap="none">
                <a:solidFill>
                  <a:schemeClr val="lt1"/>
                </a:solidFill>
                <a:latin typeface="Roboto"/>
                <a:ea typeface="Roboto"/>
                <a:cs typeface="Roboto"/>
                <a:sym typeface="Roboto"/>
              </a:rPr>
              <a:t>Internal information sources and services</a:t>
            </a:r>
            <a:endParaRPr sz="1100" b="1" i="0" u="none" strike="noStrike" cap="none">
              <a:solidFill>
                <a:schemeClr val="lt1"/>
              </a:solidFill>
              <a:latin typeface="Roboto"/>
              <a:ea typeface="Roboto"/>
              <a:cs typeface="Roboto"/>
              <a:sym typeface="Roboto"/>
            </a:endParaRPr>
          </a:p>
        </p:txBody>
      </p:sp>
      <p:sp>
        <p:nvSpPr>
          <p:cNvPr id="139" name="Google Shape;139;p38"/>
          <p:cNvSpPr/>
          <p:nvPr/>
        </p:nvSpPr>
        <p:spPr>
          <a:xfrm>
            <a:off x="6608354" y="5011002"/>
            <a:ext cx="2036064" cy="1136558"/>
          </a:xfrm>
          <a:prstGeom prst="rect">
            <a:avLst/>
          </a:prstGeom>
          <a:solidFill>
            <a:schemeClr val="dk1"/>
          </a:solidFill>
          <a:ln>
            <a:noFill/>
          </a:ln>
        </p:spPr>
        <p:txBody>
          <a:bodyPr spcFirstLastPara="1" wrap="square" lIns="0" tIns="0" rIns="0" bIns="108000" anchor="b" anchorCtr="0">
            <a:noAutofit/>
          </a:bodyPr>
          <a:lstStyle/>
          <a:p>
            <a:pPr marL="0" marR="0" lvl="0" indent="0" algn="ctr" rtl="0">
              <a:lnSpc>
                <a:spcPct val="100000"/>
              </a:lnSpc>
              <a:spcBef>
                <a:spcPts val="0"/>
              </a:spcBef>
              <a:spcAft>
                <a:spcPts val="0"/>
              </a:spcAft>
              <a:buNone/>
            </a:pPr>
            <a:r>
              <a:rPr lang="en-US" sz="1100" b="1" i="0" u="none" strike="noStrike" cap="none">
                <a:solidFill>
                  <a:schemeClr val="lt1"/>
                </a:solidFill>
                <a:latin typeface="Arial"/>
                <a:ea typeface="Arial"/>
                <a:cs typeface="Arial"/>
                <a:sym typeface="Arial"/>
              </a:rPr>
              <a:t>Information sources</a:t>
            </a:r>
            <a:endParaRPr sz="1100" b="1" i="0" u="none" strike="noStrike" cap="none">
              <a:solidFill>
                <a:schemeClr val="lt1"/>
              </a:solidFill>
              <a:latin typeface="Arial"/>
              <a:ea typeface="Arial"/>
              <a:cs typeface="Arial"/>
              <a:sym typeface="Arial"/>
            </a:endParaRPr>
          </a:p>
        </p:txBody>
      </p:sp>
      <p:sp>
        <p:nvSpPr>
          <p:cNvPr id="140" name="Google Shape;140;p38"/>
          <p:cNvSpPr/>
          <p:nvPr/>
        </p:nvSpPr>
        <p:spPr>
          <a:xfrm>
            <a:off x="8830600" y="5011002"/>
            <a:ext cx="2036064" cy="1136558"/>
          </a:xfrm>
          <a:prstGeom prst="rect">
            <a:avLst/>
          </a:prstGeom>
          <a:solidFill>
            <a:schemeClr val="dk1"/>
          </a:solidFill>
          <a:ln>
            <a:noFill/>
          </a:ln>
        </p:spPr>
        <p:txBody>
          <a:bodyPr spcFirstLastPara="1" wrap="square" lIns="0" tIns="0" rIns="0" bIns="108000" anchor="b" anchorCtr="0">
            <a:noAutofit/>
          </a:bodyPr>
          <a:lstStyle/>
          <a:p>
            <a:pPr marL="0" marR="0" lvl="0" indent="0" algn="ctr" rtl="0">
              <a:lnSpc>
                <a:spcPct val="100000"/>
              </a:lnSpc>
              <a:spcBef>
                <a:spcPts val="0"/>
              </a:spcBef>
              <a:spcAft>
                <a:spcPts val="0"/>
              </a:spcAft>
              <a:buNone/>
            </a:pPr>
            <a:r>
              <a:rPr lang="en-US" sz="1100" b="1" i="0" u="none" strike="noStrike" cap="none">
                <a:solidFill>
                  <a:schemeClr val="lt1"/>
                </a:solidFill>
                <a:latin typeface="Arial"/>
                <a:ea typeface="Arial"/>
                <a:cs typeface="Arial"/>
                <a:sym typeface="Arial"/>
              </a:rPr>
              <a:t>Services</a:t>
            </a:r>
            <a:endParaRPr sz="1100" b="1" i="0" u="none" strike="noStrike" cap="none">
              <a:solidFill>
                <a:schemeClr val="lt1"/>
              </a:solidFill>
              <a:latin typeface="Arial"/>
              <a:ea typeface="Arial"/>
              <a:cs typeface="Arial"/>
              <a:sym typeface="Arial"/>
            </a:endParaRPr>
          </a:p>
        </p:txBody>
      </p:sp>
      <p:sp>
        <p:nvSpPr>
          <p:cNvPr id="141" name="Google Shape;141;p38"/>
          <p:cNvSpPr txBox="1"/>
          <p:nvPr/>
        </p:nvSpPr>
        <p:spPr>
          <a:xfrm>
            <a:off x="4789126" y="1738908"/>
            <a:ext cx="6186584" cy="21544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b="1" i="0" u="none" strike="noStrike" cap="none" dirty="0">
                <a:solidFill>
                  <a:schemeClr val="lt1"/>
                </a:solidFill>
                <a:latin typeface="Roboto"/>
                <a:ea typeface="Roboto"/>
                <a:cs typeface="Roboto"/>
                <a:sym typeface="Roboto"/>
              </a:rPr>
              <a:t>Integrated digital public services to be extended with private services</a:t>
            </a:r>
            <a:endParaRPr b="1" i="0" u="none" strike="noStrike" cap="none" dirty="0">
              <a:solidFill>
                <a:schemeClr val="lt1"/>
              </a:solidFill>
              <a:latin typeface="Roboto"/>
              <a:ea typeface="Roboto"/>
              <a:cs typeface="Roboto"/>
              <a:sym typeface="Roboto"/>
            </a:endParaRPr>
          </a:p>
        </p:txBody>
      </p:sp>
      <p:sp>
        <p:nvSpPr>
          <p:cNvPr id="142" name="Google Shape;142;p38"/>
          <p:cNvSpPr/>
          <p:nvPr/>
        </p:nvSpPr>
        <p:spPr>
          <a:xfrm>
            <a:off x="6426236" y="3698662"/>
            <a:ext cx="2912364" cy="898342"/>
          </a:xfrm>
          <a:prstGeom prst="rect">
            <a:avLst/>
          </a:prstGeom>
          <a:solidFill>
            <a:srgbClr val="D8D8D8"/>
          </a:solidFill>
          <a:ln>
            <a:noFill/>
          </a:ln>
        </p:spPr>
        <p:txBody>
          <a:bodyPr spcFirstLastPara="1" wrap="square" lIns="0" tIns="0" rIns="0" bIns="108000" anchor="b" anchorCtr="0">
            <a:noAutofit/>
          </a:bodyPr>
          <a:lstStyle/>
          <a:p>
            <a:pPr marL="0" marR="0" lvl="0" indent="0" algn="ctr" rtl="0">
              <a:lnSpc>
                <a:spcPct val="100000"/>
              </a:lnSpc>
              <a:spcBef>
                <a:spcPts val="0"/>
              </a:spcBef>
              <a:spcAft>
                <a:spcPts val="0"/>
              </a:spcAft>
              <a:buNone/>
            </a:pPr>
            <a:r>
              <a:rPr lang="en-US" sz="1100" b="1" i="0" u="none" strike="noStrike" cap="none">
                <a:solidFill>
                  <a:schemeClr val="lt1"/>
                </a:solidFill>
                <a:latin typeface="Roboto"/>
                <a:ea typeface="Roboto"/>
                <a:cs typeface="Roboto"/>
                <a:sym typeface="Roboto"/>
              </a:rPr>
              <a:t>Coordination for integrated service delivery</a:t>
            </a:r>
            <a:endParaRPr sz="1100" b="1" i="0" u="none" strike="noStrike" cap="none">
              <a:solidFill>
                <a:schemeClr val="lt1"/>
              </a:solidFill>
              <a:latin typeface="Roboto"/>
              <a:ea typeface="Roboto"/>
              <a:cs typeface="Roboto"/>
              <a:sym typeface="Roboto"/>
            </a:endParaRPr>
          </a:p>
        </p:txBody>
      </p:sp>
      <p:pic>
        <p:nvPicPr>
          <p:cNvPr id="143" name="Google Shape;143;p38"/>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655367" y="3815601"/>
            <a:ext cx="423484" cy="423484"/>
          </a:xfrm>
          <a:prstGeom prst="rect">
            <a:avLst/>
          </a:prstGeom>
          <a:noFill/>
          <a:ln>
            <a:noFill/>
          </a:ln>
        </p:spPr>
      </p:pic>
      <p:pic>
        <p:nvPicPr>
          <p:cNvPr id="144" name="Google Shape;144;p38"/>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702969" y="5081347"/>
            <a:ext cx="484131" cy="484131"/>
          </a:xfrm>
          <a:prstGeom prst="rect">
            <a:avLst/>
          </a:prstGeom>
          <a:noFill/>
          <a:ln>
            <a:noFill/>
          </a:ln>
        </p:spPr>
      </p:pic>
      <p:sp>
        <p:nvSpPr>
          <p:cNvPr id="145" name="Google Shape;145;p38"/>
          <p:cNvSpPr txBox="1"/>
          <p:nvPr/>
        </p:nvSpPr>
        <p:spPr>
          <a:xfrm>
            <a:off x="6679279" y="5514856"/>
            <a:ext cx="531510"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Roboto"/>
                <a:ea typeface="Roboto"/>
                <a:cs typeface="Roboto"/>
                <a:sym typeface="Roboto"/>
              </a:rPr>
              <a:t>Base registries</a:t>
            </a:r>
            <a:endParaRPr sz="800" b="0" i="0" u="none" strike="noStrike" cap="none">
              <a:solidFill>
                <a:schemeClr val="lt1"/>
              </a:solidFill>
              <a:latin typeface="Roboto"/>
              <a:ea typeface="Roboto"/>
              <a:cs typeface="Roboto"/>
              <a:sym typeface="Roboto"/>
            </a:endParaRPr>
          </a:p>
        </p:txBody>
      </p:sp>
      <p:pic>
        <p:nvPicPr>
          <p:cNvPr id="146" name="Google Shape;146;p38"/>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7382978" y="5081347"/>
            <a:ext cx="484131" cy="484131"/>
          </a:xfrm>
          <a:prstGeom prst="rect">
            <a:avLst/>
          </a:prstGeom>
          <a:noFill/>
          <a:ln>
            <a:noFill/>
          </a:ln>
        </p:spPr>
      </p:pic>
      <p:pic>
        <p:nvPicPr>
          <p:cNvPr id="147" name="Google Shape;147;p38"/>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062986" y="5081347"/>
            <a:ext cx="484131" cy="484131"/>
          </a:xfrm>
          <a:prstGeom prst="rect">
            <a:avLst/>
          </a:prstGeom>
          <a:noFill/>
          <a:ln>
            <a:noFill/>
          </a:ln>
        </p:spPr>
      </p:pic>
      <p:sp>
        <p:nvSpPr>
          <p:cNvPr id="148" name="Google Shape;148;p38"/>
          <p:cNvSpPr txBox="1"/>
          <p:nvPr/>
        </p:nvSpPr>
        <p:spPr>
          <a:xfrm>
            <a:off x="7273278" y="5514856"/>
            <a:ext cx="703527"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Roboto"/>
                <a:ea typeface="Roboto"/>
                <a:cs typeface="Roboto"/>
                <a:sym typeface="Roboto"/>
              </a:rPr>
              <a:t>Other authentic sources</a:t>
            </a:r>
            <a:endParaRPr sz="800" b="0" i="0" u="none" strike="noStrike" cap="none">
              <a:solidFill>
                <a:schemeClr val="lt1"/>
              </a:solidFill>
              <a:latin typeface="Roboto"/>
              <a:ea typeface="Roboto"/>
              <a:cs typeface="Roboto"/>
              <a:sym typeface="Roboto"/>
            </a:endParaRPr>
          </a:p>
        </p:txBody>
      </p:sp>
      <p:sp>
        <p:nvSpPr>
          <p:cNvPr id="149" name="Google Shape;149;p38"/>
          <p:cNvSpPr txBox="1"/>
          <p:nvPr/>
        </p:nvSpPr>
        <p:spPr>
          <a:xfrm>
            <a:off x="8035278" y="5514856"/>
            <a:ext cx="538215" cy="12311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Roboto"/>
                <a:ea typeface="Roboto"/>
                <a:cs typeface="Roboto"/>
                <a:sym typeface="Roboto"/>
              </a:rPr>
              <a:t>Open data</a:t>
            </a:r>
            <a:endParaRPr sz="800" b="0" i="0" u="none" strike="noStrike" cap="none">
              <a:solidFill>
                <a:schemeClr val="lt1"/>
              </a:solidFill>
              <a:latin typeface="Roboto"/>
              <a:ea typeface="Roboto"/>
              <a:cs typeface="Roboto"/>
              <a:sym typeface="Roboto"/>
            </a:endParaRPr>
          </a:p>
        </p:txBody>
      </p:sp>
      <p:sp>
        <p:nvSpPr>
          <p:cNvPr id="150" name="Google Shape;150;p38"/>
          <p:cNvSpPr txBox="1"/>
          <p:nvPr/>
        </p:nvSpPr>
        <p:spPr>
          <a:xfrm>
            <a:off x="9217752" y="5253246"/>
            <a:ext cx="1261760" cy="507831"/>
          </a:xfrm>
          <a:prstGeom prst="rect">
            <a:avLst/>
          </a:prstGeom>
          <a:noFill/>
          <a:ln>
            <a:noFill/>
          </a:ln>
        </p:spPr>
        <p:txBody>
          <a:bodyPr spcFirstLastPara="1" wrap="square" lIns="0" tIns="0" rIns="0" bIns="0" anchor="t" anchorCtr="0">
            <a:spAutoFit/>
          </a:bodyPr>
          <a:lstStyle/>
          <a:p>
            <a:pPr marL="88900" marR="0" lvl="0" indent="-88900" algn="l" rtl="0">
              <a:lnSpc>
                <a:spcPct val="150000"/>
              </a:lnSpc>
              <a:spcBef>
                <a:spcPts val="0"/>
              </a:spcBef>
              <a:spcAft>
                <a:spcPts val="0"/>
              </a:spcAft>
              <a:buClr>
                <a:srgbClr val="000000"/>
              </a:buClr>
              <a:buSzPts val="1100"/>
              <a:buFont typeface="Arial"/>
              <a:buChar char="•"/>
            </a:pPr>
            <a:r>
              <a:rPr lang="en-US" sz="1100" b="0" i="0" u="none" strike="noStrike" cap="none">
                <a:solidFill>
                  <a:schemeClr val="lt1"/>
                </a:solidFill>
                <a:latin typeface="Roboto"/>
                <a:ea typeface="Roboto"/>
                <a:cs typeface="Roboto"/>
                <a:sym typeface="Roboto"/>
              </a:rPr>
              <a:t>Shared services</a:t>
            </a:r>
            <a:endParaRPr/>
          </a:p>
          <a:p>
            <a:pPr marL="88900" marR="0" lvl="0" indent="-88900" algn="l" rtl="0">
              <a:lnSpc>
                <a:spcPct val="150000"/>
              </a:lnSpc>
              <a:spcBef>
                <a:spcPts val="0"/>
              </a:spcBef>
              <a:spcAft>
                <a:spcPts val="0"/>
              </a:spcAft>
              <a:buClr>
                <a:srgbClr val="000000"/>
              </a:buClr>
              <a:buSzPts val="1100"/>
              <a:buFont typeface="Arial"/>
              <a:buChar char="•"/>
            </a:pPr>
            <a:r>
              <a:rPr lang="en-US" sz="1100" b="0" i="0" u="none" strike="noStrike" cap="none">
                <a:solidFill>
                  <a:schemeClr val="lt1"/>
                </a:solidFill>
                <a:latin typeface="Roboto"/>
                <a:ea typeface="Roboto"/>
                <a:cs typeface="Roboto"/>
                <a:sym typeface="Roboto"/>
              </a:rPr>
              <a:t>Basic services</a:t>
            </a:r>
            <a:endParaRPr sz="1100" b="0" i="0" u="none" strike="noStrike" cap="none">
              <a:solidFill>
                <a:schemeClr val="lt1"/>
              </a:solidFill>
              <a:latin typeface="Roboto"/>
              <a:ea typeface="Roboto"/>
              <a:cs typeface="Roboto"/>
              <a:sym typeface="Roboto"/>
            </a:endParaRPr>
          </a:p>
        </p:txBody>
      </p:sp>
      <p:sp>
        <p:nvSpPr>
          <p:cNvPr id="151" name="Google Shape;151;p38"/>
          <p:cNvSpPr/>
          <p:nvPr/>
        </p:nvSpPr>
        <p:spPr>
          <a:xfrm>
            <a:off x="6426236" y="2695693"/>
            <a:ext cx="2912364" cy="898342"/>
          </a:xfrm>
          <a:prstGeom prst="rect">
            <a:avLst/>
          </a:prstGeom>
          <a:solidFill>
            <a:srgbClr val="D8D8D8"/>
          </a:solidFill>
          <a:ln>
            <a:noFill/>
          </a:ln>
        </p:spPr>
        <p:txBody>
          <a:bodyPr spcFirstLastPara="1" wrap="square" lIns="0" tIns="0" rIns="0" bIns="108000" anchor="b" anchorCtr="0">
            <a:noAutofit/>
          </a:bodyPr>
          <a:lstStyle/>
          <a:p>
            <a:pPr marL="0" marR="0" lvl="0" indent="0" algn="ctr" rtl="0">
              <a:lnSpc>
                <a:spcPct val="100000"/>
              </a:lnSpc>
              <a:spcBef>
                <a:spcPts val="0"/>
              </a:spcBef>
              <a:spcAft>
                <a:spcPts val="0"/>
              </a:spcAft>
              <a:buNone/>
            </a:pPr>
            <a:r>
              <a:rPr lang="en-US" sz="1100" b="1" i="0" u="none" strike="noStrike" cap="none">
                <a:solidFill>
                  <a:schemeClr val="lt1"/>
                </a:solidFill>
                <a:latin typeface="Roboto"/>
                <a:ea typeface="Roboto"/>
                <a:cs typeface="Roboto"/>
                <a:sym typeface="Roboto"/>
              </a:rPr>
              <a:t>Integrated public services</a:t>
            </a:r>
            <a:endParaRPr sz="1100" b="1" i="0" u="none" strike="noStrike" cap="none">
              <a:solidFill>
                <a:schemeClr val="lt1"/>
              </a:solidFill>
              <a:latin typeface="Roboto"/>
              <a:ea typeface="Roboto"/>
              <a:cs typeface="Roboto"/>
              <a:sym typeface="Roboto"/>
            </a:endParaRPr>
          </a:p>
        </p:txBody>
      </p:sp>
      <p:pic>
        <p:nvPicPr>
          <p:cNvPr id="152" name="Google Shape;152;p38"/>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641838" y="2843219"/>
            <a:ext cx="450542" cy="450540"/>
          </a:xfrm>
          <a:prstGeom prst="rect">
            <a:avLst/>
          </a:prstGeom>
          <a:noFill/>
          <a:ln>
            <a:noFill/>
          </a:ln>
        </p:spPr>
      </p:pic>
      <p:pic>
        <p:nvPicPr>
          <p:cNvPr id="153" name="Google Shape;153;p38"/>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6975875" y="2835834"/>
            <a:ext cx="495693" cy="495693"/>
          </a:xfrm>
          <a:prstGeom prst="rect">
            <a:avLst/>
          </a:prstGeom>
          <a:noFill/>
          <a:ln>
            <a:noFill/>
          </a:ln>
        </p:spPr>
      </p:pic>
      <p:pic>
        <p:nvPicPr>
          <p:cNvPr id="154" name="Google Shape;154;p38"/>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8277643" y="2792010"/>
            <a:ext cx="552958" cy="552958"/>
          </a:xfrm>
          <a:prstGeom prst="rect">
            <a:avLst/>
          </a:prstGeom>
          <a:noFill/>
          <a:ln>
            <a:noFill/>
          </a:ln>
        </p:spPr>
      </p:pic>
      <p:grpSp>
        <p:nvGrpSpPr>
          <p:cNvPr id="155" name="Google Shape;155;p38"/>
          <p:cNvGrpSpPr/>
          <p:nvPr/>
        </p:nvGrpSpPr>
        <p:grpSpPr>
          <a:xfrm>
            <a:off x="4506275" y="3753243"/>
            <a:ext cx="814002" cy="789180"/>
            <a:chOff x="4964752" y="2687533"/>
            <a:chExt cx="814002" cy="789180"/>
          </a:xfrm>
        </p:grpSpPr>
        <p:sp>
          <p:nvSpPr>
            <p:cNvPr id="156" name="Google Shape;156;p38"/>
            <p:cNvSpPr/>
            <p:nvPr/>
          </p:nvSpPr>
          <p:spPr>
            <a:xfrm>
              <a:off x="4964752" y="2687533"/>
              <a:ext cx="814002" cy="78918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7" name="Google Shape;157;p38"/>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123807" y="2834177"/>
              <a:ext cx="495890" cy="495890"/>
            </a:xfrm>
            <a:prstGeom prst="rect">
              <a:avLst/>
            </a:prstGeom>
            <a:noFill/>
            <a:ln>
              <a:noFill/>
            </a:ln>
          </p:spPr>
        </p:pic>
      </p:grpSp>
      <p:sp>
        <p:nvSpPr>
          <p:cNvPr id="158" name="Google Shape;158;p38"/>
          <p:cNvSpPr/>
          <p:nvPr/>
        </p:nvSpPr>
        <p:spPr>
          <a:xfrm rot="-5400000" flipH="1">
            <a:off x="7530873" y="984283"/>
            <a:ext cx="703090" cy="2912364"/>
          </a:xfrm>
          <a:prstGeom prst="homePlate">
            <a:avLst>
              <a:gd name="adj" fmla="val 32382"/>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2F2F2"/>
              </a:solidFill>
              <a:latin typeface="Arial"/>
              <a:ea typeface="Arial"/>
              <a:cs typeface="Arial"/>
              <a:sym typeface="Arial"/>
            </a:endParaRPr>
          </a:p>
        </p:txBody>
      </p:sp>
      <p:pic>
        <p:nvPicPr>
          <p:cNvPr id="159" name="Google Shape;159;p38"/>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7442138" y="1958206"/>
            <a:ext cx="842456" cy="842456"/>
          </a:xfrm>
          <a:prstGeom prst="rect">
            <a:avLst/>
          </a:prstGeom>
          <a:noFill/>
          <a:ln>
            <a:noFill/>
          </a:ln>
        </p:spPr>
      </p:pic>
      <p:cxnSp>
        <p:nvCxnSpPr>
          <p:cNvPr id="160" name="Google Shape;160;p38"/>
          <p:cNvCxnSpPr>
            <a:stCxn id="151" idx="2"/>
            <a:endCxn id="142" idx="0"/>
          </p:cNvCxnSpPr>
          <p:nvPr/>
        </p:nvCxnSpPr>
        <p:spPr>
          <a:xfrm>
            <a:off x="7882418" y="3594035"/>
            <a:ext cx="0" cy="104700"/>
          </a:xfrm>
          <a:prstGeom prst="straightConnector1">
            <a:avLst/>
          </a:prstGeom>
          <a:noFill/>
          <a:ln w="19050" cap="flat" cmpd="sng">
            <a:solidFill>
              <a:srgbClr val="00A5F1"/>
            </a:solidFill>
            <a:prstDash val="solid"/>
            <a:round/>
            <a:headEnd type="none" w="sm" len="sm"/>
            <a:tailEnd type="oval" w="med" len="med"/>
          </a:ln>
        </p:spPr>
      </p:cxnSp>
      <p:cxnSp>
        <p:nvCxnSpPr>
          <p:cNvPr id="161" name="Google Shape;161;p38"/>
          <p:cNvCxnSpPr>
            <a:endCxn id="137" idx="0"/>
          </p:cNvCxnSpPr>
          <p:nvPr/>
        </p:nvCxnSpPr>
        <p:spPr>
          <a:xfrm flipH="1">
            <a:off x="5458877" y="4254317"/>
            <a:ext cx="967500" cy="445800"/>
          </a:xfrm>
          <a:prstGeom prst="bentConnector2">
            <a:avLst/>
          </a:prstGeom>
          <a:noFill/>
          <a:ln w="19050" cap="flat" cmpd="sng">
            <a:solidFill>
              <a:srgbClr val="00A5F1"/>
            </a:solidFill>
            <a:prstDash val="solid"/>
            <a:round/>
            <a:headEnd type="none" w="sm" len="sm"/>
            <a:tailEnd type="oval" w="med" len="med"/>
          </a:ln>
        </p:spPr>
      </p:cxnSp>
      <p:cxnSp>
        <p:nvCxnSpPr>
          <p:cNvPr id="162" name="Google Shape;162;p38"/>
          <p:cNvCxnSpPr>
            <a:stCxn id="142" idx="3"/>
          </p:cNvCxnSpPr>
          <p:nvPr/>
        </p:nvCxnSpPr>
        <p:spPr>
          <a:xfrm>
            <a:off x="9338600" y="4147833"/>
            <a:ext cx="434400" cy="566400"/>
          </a:xfrm>
          <a:prstGeom prst="bentConnector2">
            <a:avLst/>
          </a:prstGeom>
          <a:noFill/>
          <a:ln w="19050" cap="flat" cmpd="sng">
            <a:solidFill>
              <a:srgbClr val="00A5F1"/>
            </a:solidFill>
            <a:prstDash val="solid"/>
            <a:round/>
            <a:headEnd type="none" w="sm" len="sm"/>
            <a:tailEnd type="oval" w="med" len="med"/>
          </a:ln>
        </p:spPr>
      </p:cxnSp>
      <p:cxnSp>
        <p:nvCxnSpPr>
          <p:cNvPr id="163" name="Google Shape;163;p38"/>
          <p:cNvCxnSpPr>
            <a:stCxn id="142" idx="1"/>
            <a:endCxn id="156" idx="6"/>
          </p:cNvCxnSpPr>
          <p:nvPr/>
        </p:nvCxnSpPr>
        <p:spPr>
          <a:xfrm rot="10800000">
            <a:off x="5320136" y="4147833"/>
            <a:ext cx="1106100" cy="0"/>
          </a:xfrm>
          <a:prstGeom prst="straightConnector1">
            <a:avLst/>
          </a:prstGeom>
          <a:noFill/>
          <a:ln w="19050" cap="flat" cmpd="sng">
            <a:solidFill>
              <a:srgbClr val="00A5F1"/>
            </a:solidFill>
            <a:prstDash val="solid"/>
            <a:round/>
            <a:headEnd type="none" w="sm" len="sm"/>
            <a:tailEnd type="oval" w="med" len="med"/>
          </a:ln>
        </p:spPr>
      </p:cxnSp>
      <p:sp>
        <p:nvSpPr>
          <p:cNvPr id="164" name="Google Shape;164;p38"/>
          <p:cNvSpPr/>
          <p:nvPr/>
        </p:nvSpPr>
        <p:spPr>
          <a:xfrm rot="5400000">
            <a:off x="9263925" y="4053676"/>
            <a:ext cx="4126299" cy="363917"/>
          </a:xfrm>
          <a:prstGeom prst="rect">
            <a:avLst/>
          </a:prstGeom>
          <a:solidFill>
            <a:schemeClr val="accent1"/>
          </a:solidFill>
          <a:ln>
            <a:noFill/>
          </a:ln>
        </p:spPr>
        <p:txBody>
          <a:bodyPr spcFirstLastPara="1" wrap="square" lIns="180000" tIns="72000" rIns="180000" bIns="0" anchor="t" anchorCtr="0">
            <a:noAutofit/>
          </a:bodyPr>
          <a:lstStyle/>
          <a:p>
            <a:pPr marL="0" marR="0" lvl="0" indent="0" algn="ctr" rtl="0">
              <a:lnSpc>
                <a:spcPct val="100000"/>
              </a:lnSpc>
              <a:spcBef>
                <a:spcPts val="0"/>
              </a:spcBef>
              <a:spcAft>
                <a:spcPts val="0"/>
              </a:spcAft>
              <a:buNone/>
            </a:pPr>
            <a:r>
              <a:rPr lang="en-US" sz="1100" b="1" i="0" u="none" strike="noStrike" cap="none">
                <a:solidFill>
                  <a:schemeClr val="dk1"/>
                </a:solidFill>
                <a:latin typeface="Roboto"/>
                <a:ea typeface="Roboto"/>
                <a:cs typeface="Roboto"/>
                <a:sym typeface="Roboto"/>
              </a:rPr>
              <a:t>Security and privacy</a:t>
            </a:r>
            <a:endParaRPr sz="1100" b="1" i="0" u="none" strike="noStrike" cap="none">
              <a:solidFill>
                <a:schemeClr val="dk1"/>
              </a:solidFill>
              <a:latin typeface="Roboto"/>
              <a:ea typeface="Roboto"/>
              <a:cs typeface="Roboto"/>
              <a:sym typeface="Roboto"/>
            </a:endParaRPr>
          </a:p>
        </p:txBody>
      </p:sp>
      <p:sp>
        <p:nvSpPr>
          <p:cNvPr id="165" name="Google Shape;165;p38"/>
          <p:cNvSpPr/>
          <p:nvPr/>
        </p:nvSpPr>
        <p:spPr>
          <a:xfrm rot="5400000">
            <a:off x="1983094" y="3965725"/>
            <a:ext cx="3226758" cy="539819"/>
          </a:xfrm>
          <a:prstGeom prst="rect">
            <a:avLst/>
          </a:prstGeom>
          <a:solidFill>
            <a:srgbClr val="105E9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100" b="1" i="0" u="none" strike="noStrike" cap="none">
                <a:solidFill>
                  <a:schemeClr val="dk1"/>
                </a:solidFill>
                <a:latin typeface="Roboto"/>
                <a:ea typeface="Roboto"/>
                <a:cs typeface="Roboto"/>
                <a:sym typeface="Roboto"/>
              </a:rPr>
              <a:t>Integrated public service governance</a:t>
            </a:r>
            <a:endParaRPr sz="1100" b="1" i="0" u="none" strike="noStrike" cap="none">
              <a:solidFill>
                <a:schemeClr val="dk1"/>
              </a:solidFill>
              <a:latin typeface="Roboto"/>
              <a:ea typeface="Roboto"/>
              <a:cs typeface="Roboto"/>
              <a:sym typeface="Roboto"/>
            </a:endParaRPr>
          </a:p>
        </p:txBody>
      </p:sp>
      <p:cxnSp>
        <p:nvCxnSpPr>
          <p:cNvPr id="166" name="Google Shape;166;p38"/>
          <p:cNvCxnSpPr>
            <a:stCxn id="138" idx="1"/>
            <a:endCxn id="137" idx="3"/>
          </p:cNvCxnSpPr>
          <p:nvPr/>
        </p:nvCxnSpPr>
        <p:spPr>
          <a:xfrm rot="10800000">
            <a:off x="6186836" y="5499450"/>
            <a:ext cx="239400" cy="0"/>
          </a:xfrm>
          <a:prstGeom prst="straightConnector1">
            <a:avLst/>
          </a:prstGeom>
          <a:noFill/>
          <a:ln w="19050" cap="flat" cmpd="sng">
            <a:solidFill>
              <a:srgbClr val="00A5F1"/>
            </a:solidFill>
            <a:prstDash val="solid"/>
            <a:round/>
            <a:headEnd type="none" w="sm" len="sm"/>
            <a:tailEnd type="oval" w="med" len="med"/>
          </a:ln>
        </p:spPr>
      </p:cxnSp>
      <p:sp>
        <p:nvSpPr>
          <p:cNvPr id="2" name="Google Shape;538;p13">
            <a:extLst>
              <a:ext uri="{FF2B5EF4-FFF2-40B4-BE49-F238E27FC236}">
                <a16:creationId xmlns:a16="http://schemas.microsoft.com/office/drawing/2014/main" id="{EBA4D28B-8F60-1254-799E-E8ED01B6861C}"/>
              </a:ext>
            </a:extLst>
          </p:cNvPr>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None/>
            </a:pPr>
            <a:r>
              <a:rPr lang="en-GB" dirty="0"/>
              <a:t>Extending the interoperability of digital services among public and private parties</a:t>
            </a:r>
            <a:endParaRPr dirty="0"/>
          </a:p>
        </p:txBody>
      </p:sp>
    </p:spTree>
    <p:extLst>
      <p:ext uri="{BB962C8B-B14F-4D97-AF65-F5344CB8AC3E}">
        <p14:creationId xmlns:p14="http://schemas.microsoft.com/office/powerpoint/2010/main" val="3667686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1564-5522-789C-E487-5F54EA3A700C}"/>
              </a:ext>
            </a:extLst>
          </p:cNvPr>
          <p:cNvSpPr>
            <a:spLocks noGrp="1"/>
          </p:cNvSpPr>
          <p:nvPr>
            <p:ph type="title"/>
          </p:nvPr>
        </p:nvSpPr>
        <p:spPr/>
        <p:txBody>
          <a:bodyPr/>
          <a:lstStyle/>
          <a:p>
            <a:r>
              <a:rPr lang="en-GB" dirty="0"/>
              <a:t>BVDA/Gaia-X Data (Sharing) Space</a:t>
            </a:r>
          </a:p>
        </p:txBody>
      </p:sp>
      <p:sp>
        <p:nvSpPr>
          <p:cNvPr id="3" name="Subtitle 2">
            <a:extLst>
              <a:ext uri="{FF2B5EF4-FFF2-40B4-BE49-F238E27FC236}">
                <a16:creationId xmlns:a16="http://schemas.microsoft.com/office/drawing/2014/main" id="{0E1F35CA-AD6F-530C-C9A9-5CC2BDE228AB}"/>
              </a:ext>
            </a:extLst>
          </p:cNvPr>
          <p:cNvSpPr>
            <a:spLocks noGrp="1"/>
          </p:cNvSpPr>
          <p:nvPr>
            <p:ph type="subTitle" idx="1"/>
          </p:nvPr>
        </p:nvSpPr>
        <p:spPr/>
        <p:txBody>
          <a:bodyPr/>
          <a:lstStyle/>
          <a:p>
            <a:r>
              <a:rPr lang="en-GB" dirty="0"/>
              <a:t>A novel legal, organisational and technical institution introduced by the Data Governance Act, and developed by Gaia-X and the Big Data Value Association for the EU and its member states</a:t>
            </a:r>
          </a:p>
        </p:txBody>
      </p:sp>
      <p:sp>
        <p:nvSpPr>
          <p:cNvPr id="4" name="Text Placeholder 3">
            <a:extLst>
              <a:ext uri="{FF2B5EF4-FFF2-40B4-BE49-F238E27FC236}">
                <a16:creationId xmlns:a16="http://schemas.microsoft.com/office/drawing/2014/main" id="{92122345-A033-3A15-A570-A7DDB5AD5A60}"/>
              </a:ext>
            </a:extLst>
          </p:cNvPr>
          <p:cNvSpPr>
            <a:spLocks noGrp="1"/>
          </p:cNvSpPr>
          <p:nvPr>
            <p:ph type="body" idx="2"/>
          </p:nvPr>
        </p:nvSpPr>
        <p:spPr/>
        <p:txBody>
          <a:bodyPr/>
          <a:lstStyle/>
          <a:p>
            <a:endParaRPr lang="en-GB"/>
          </a:p>
        </p:txBody>
      </p:sp>
      <p:pic>
        <p:nvPicPr>
          <p:cNvPr id="6148" name="Picture 4">
            <a:extLst>
              <a:ext uri="{FF2B5EF4-FFF2-40B4-BE49-F238E27FC236}">
                <a16:creationId xmlns:a16="http://schemas.microsoft.com/office/drawing/2014/main" id="{8F2CD18C-A2D8-6D46-B1C2-9AD411E707C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41342" y="5184721"/>
            <a:ext cx="2705994" cy="117651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ew Technologies for Gaia-X: Consortium Announces Project Start">
            <a:extLst>
              <a:ext uri="{FF2B5EF4-FFF2-40B4-BE49-F238E27FC236}">
                <a16:creationId xmlns:a16="http://schemas.microsoft.com/office/drawing/2014/main" id="{DCC12939-57D0-1A49-B9A4-EC2EA30EB2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57264" y="3057148"/>
            <a:ext cx="508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182DFBC-60F9-8F44-8065-07FEC8C5747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2012" y="2274699"/>
            <a:ext cx="6310648" cy="254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54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554736" y="1706563"/>
            <a:ext cx="411351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800" dirty="0">
                <a:solidFill>
                  <a:schemeClr val="dk2"/>
                </a:solidFill>
              </a:rPr>
              <a:t>Our solution: Slovak Cultural Dataspace</a:t>
            </a:r>
            <a:endParaRPr sz="4800" dirty="0"/>
          </a:p>
        </p:txBody>
      </p:sp>
      <p:sp>
        <p:nvSpPr>
          <p:cNvPr id="229" name="Google Shape;229;p16"/>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dirty="0">
                <a:solidFill>
                  <a:schemeClr val="lt1"/>
                </a:solidFill>
                <a:latin typeface="Arial"/>
                <a:ea typeface="Arial"/>
                <a:cs typeface="Arial"/>
                <a:sym typeface="Arial"/>
              </a:rPr>
              <a:t>04</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1127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1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282524" y="6191539"/>
            <a:ext cx="4057990" cy="508834"/>
          </a:xfrm>
          <a:prstGeom prst="rect">
            <a:avLst/>
          </a:prstGeom>
          <a:noFill/>
          <a:ln>
            <a:noFill/>
          </a:ln>
        </p:spPr>
      </p:pic>
      <p:sp>
        <p:nvSpPr>
          <p:cNvPr id="190" name="Google Shape;190;p11"/>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a:t>Building the Slovak Music Dataspace</a:t>
            </a:r>
            <a:endParaRPr/>
          </a:p>
        </p:txBody>
      </p:sp>
      <p:sp>
        <p:nvSpPr>
          <p:cNvPr id="191" name="Google Shape;191;p11"/>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p>
            <a:pPr marL="0" lvl="0" indent="-342900" algn="l" rtl="0">
              <a:lnSpc>
                <a:spcPct val="100000"/>
              </a:lnSpc>
              <a:spcBef>
                <a:spcPts val="300"/>
              </a:spcBef>
              <a:spcAft>
                <a:spcPts val="0"/>
              </a:spcAft>
              <a:buClr>
                <a:schemeClr val="lt2"/>
              </a:buClr>
              <a:buSzPts val="1800"/>
              <a:buNone/>
            </a:pPr>
            <a:r>
              <a:rPr lang="en-GB" dirty="0"/>
              <a:t>We realised these problems in the Slovak Music sector and we are close to a comprehensive solution</a:t>
            </a:r>
            <a:endParaRPr dirty="0"/>
          </a:p>
        </p:txBody>
      </p:sp>
      <p:sp>
        <p:nvSpPr>
          <p:cNvPr id="193" name="Google Shape;193;p11"/>
          <p:cNvSpPr/>
          <p:nvPr/>
        </p:nvSpPr>
        <p:spPr>
          <a:xfrm>
            <a:off x="2517661" y="4777666"/>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dirty="0">
                <a:solidFill>
                  <a:srgbClr val="061F32"/>
                </a:solidFill>
                <a:latin typeface="Arial"/>
                <a:ea typeface="Arial"/>
                <a:cs typeface="Arial"/>
                <a:sym typeface="Arial"/>
              </a:rPr>
              <a:t>Feasibility Study: Identification of serious data problems, demo version of the Slovak Comprehensive Music Database with a registry.</a:t>
            </a:r>
            <a:endParaRPr sz="1400" b="0" i="0" u="none" strike="noStrike" cap="none" dirty="0">
              <a:solidFill>
                <a:srgbClr val="061F32"/>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endParaRPr sz="1400" b="0" i="0" u="none" strike="noStrike" cap="none" dirty="0">
              <a:solidFill>
                <a:srgbClr val="061F3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GB" sz="1400" b="0" i="0" u="none" strike="noStrike" cap="none" dirty="0">
                <a:solidFill>
                  <a:srgbClr val="393939"/>
                </a:solidFill>
                <a:latin typeface="Roboto"/>
                <a:ea typeface="Roboto"/>
                <a:cs typeface="Roboto"/>
                <a:sym typeface="Roboto"/>
              </a:rPr>
            </a:br>
            <a:br>
              <a:rPr lang="en-GB" sz="1400" b="0" i="0" u="none" strike="noStrike" cap="none" dirty="0">
                <a:solidFill>
                  <a:schemeClr val="lt1"/>
                </a:solidFill>
                <a:latin typeface="Arial"/>
                <a:ea typeface="Arial"/>
                <a:cs typeface="Arial"/>
                <a:sym typeface="Arial"/>
              </a:rPr>
            </a:br>
            <a:br>
              <a:rPr lang="en-GB" sz="1400" b="0" i="0" u="none" strike="noStrike" cap="none" dirty="0">
                <a:solidFill>
                  <a:schemeClr val="lt1"/>
                </a:solidFill>
                <a:latin typeface="Arial"/>
                <a:ea typeface="Arial"/>
                <a:cs typeface="Arial"/>
                <a:sym typeface="Arial"/>
              </a:rPr>
            </a:br>
            <a:endParaRPr sz="1400" b="0" i="0" u="none" strike="noStrike" cap="none" dirty="0">
              <a:solidFill>
                <a:srgbClr val="061F32"/>
              </a:solidFill>
              <a:latin typeface="Arial"/>
              <a:ea typeface="Arial"/>
              <a:cs typeface="Arial"/>
              <a:sym typeface="Arial"/>
            </a:endParaRPr>
          </a:p>
        </p:txBody>
      </p:sp>
      <p:cxnSp>
        <p:nvCxnSpPr>
          <p:cNvPr id="194" name="Google Shape;194;p11"/>
          <p:cNvCxnSpPr/>
          <p:nvPr/>
        </p:nvCxnSpPr>
        <p:spPr>
          <a:xfrm rot="10800000">
            <a:off x="668359" y="4565667"/>
            <a:ext cx="11064240" cy="0"/>
          </a:xfrm>
          <a:prstGeom prst="straightConnector1">
            <a:avLst/>
          </a:prstGeom>
          <a:noFill/>
          <a:ln w="9525" cap="flat" cmpd="sng">
            <a:solidFill>
              <a:srgbClr val="031420"/>
            </a:solidFill>
            <a:prstDash val="solid"/>
            <a:round/>
            <a:headEnd type="none" w="sm" len="sm"/>
            <a:tailEnd type="none" w="sm" len="sm"/>
          </a:ln>
        </p:spPr>
      </p:cxnSp>
      <p:sp>
        <p:nvSpPr>
          <p:cNvPr id="195" name="Google Shape;195;p11"/>
          <p:cNvSpPr/>
          <p:nvPr/>
        </p:nvSpPr>
        <p:spPr>
          <a:xfrm>
            <a:off x="76453" y="3914697"/>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2020</a:t>
            </a:r>
            <a:endParaRPr sz="1400" b="0" i="0" u="none" strike="noStrike" cap="none">
              <a:solidFill>
                <a:srgbClr val="000000"/>
              </a:solidFill>
              <a:latin typeface="Arial"/>
              <a:ea typeface="Arial"/>
              <a:cs typeface="Arial"/>
              <a:sym typeface="Arial"/>
            </a:endParaRPr>
          </a:p>
        </p:txBody>
      </p:sp>
      <p:sp>
        <p:nvSpPr>
          <p:cNvPr id="196" name="Google Shape;196;p11"/>
          <p:cNvSpPr/>
          <p:nvPr/>
        </p:nvSpPr>
        <p:spPr>
          <a:xfrm>
            <a:off x="3294472" y="3903977"/>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br>
              <a:rPr lang="en-GB" sz="1400" b="0" i="0" u="none" strike="noStrike" cap="none">
                <a:solidFill>
                  <a:srgbClr val="061F32"/>
                </a:solidFill>
                <a:latin typeface="Arial"/>
                <a:ea typeface="Arial"/>
                <a:cs typeface="Arial"/>
                <a:sym typeface="Arial"/>
              </a:rPr>
            </a:br>
            <a:endParaRPr sz="1400" b="0" i="0" u="none" strike="noStrike" cap="none">
              <a:solidFill>
                <a:srgbClr val="061F32"/>
              </a:solidFill>
              <a:latin typeface="Arial"/>
              <a:ea typeface="Arial"/>
              <a:cs typeface="Arial"/>
              <a:sym typeface="Arial"/>
            </a:endParaRPr>
          </a:p>
        </p:txBody>
      </p:sp>
      <p:sp>
        <p:nvSpPr>
          <p:cNvPr id="197" name="Google Shape;197;p11"/>
          <p:cNvSpPr/>
          <p:nvPr/>
        </p:nvSpPr>
        <p:spPr>
          <a:xfrm>
            <a:off x="4821530" y="3928256"/>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dirty="0">
                <a:solidFill>
                  <a:srgbClr val="061F32"/>
                </a:solidFill>
                <a:latin typeface="Roboto Black"/>
                <a:ea typeface="Roboto Black"/>
                <a:cs typeface="Roboto Black"/>
                <a:sym typeface="Roboto Black"/>
              </a:rPr>
              <a:t>2021-2022</a:t>
            </a:r>
            <a:endParaRPr sz="1400" b="0" i="0" u="none" strike="noStrike" cap="none" dirty="0">
              <a:solidFill>
                <a:srgbClr val="061F32"/>
              </a:solidFill>
              <a:latin typeface="Arial"/>
              <a:ea typeface="Arial"/>
              <a:cs typeface="Arial"/>
              <a:sym typeface="Arial"/>
            </a:endParaRPr>
          </a:p>
        </p:txBody>
      </p:sp>
      <p:sp>
        <p:nvSpPr>
          <p:cNvPr id="198" name="Google Shape;198;p11"/>
          <p:cNvSpPr/>
          <p:nvPr/>
        </p:nvSpPr>
        <p:spPr>
          <a:xfrm>
            <a:off x="7205372" y="3915762"/>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dirty="0">
                <a:solidFill>
                  <a:srgbClr val="061F32"/>
                </a:solidFill>
                <a:latin typeface="Roboto Black"/>
                <a:ea typeface="Roboto Black"/>
                <a:cs typeface="Roboto Black"/>
                <a:sym typeface="Roboto Black"/>
              </a:rPr>
              <a:t>2023</a:t>
            </a:r>
            <a:br>
              <a:rPr lang="en-GB" sz="1400" b="0" i="0" u="none" strike="noStrike" cap="none" dirty="0">
                <a:solidFill>
                  <a:srgbClr val="061F32"/>
                </a:solidFill>
                <a:latin typeface="Arial"/>
                <a:ea typeface="Arial"/>
                <a:cs typeface="Arial"/>
                <a:sym typeface="Arial"/>
              </a:rPr>
            </a:br>
            <a:endParaRPr sz="1400" b="0" i="0" u="none" strike="noStrike" cap="none" dirty="0">
              <a:solidFill>
                <a:srgbClr val="061F32"/>
              </a:solidFill>
              <a:latin typeface="Arial"/>
              <a:ea typeface="Arial"/>
              <a:cs typeface="Arial"/>
              <a:sym typeface="Arial"/>
            </a:endParaRPr>
          </a:p>
        </p:txBody>
      </p:sp>
      <p:sp>
        <p:nvSpPr>
          <p:cNvPr id="199" name="Google Shape;199;p11"/>
          <p:cNvSpPr/>
          <p:nvPr/>
        </p:nvSpPr>
        <p:spPr>
          <a:xfrm>
            <a:off x="7263612" y="4844075"/>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a:solidFill>
                  <a:srgbClr val="061F32"/>
                </a:solidFill>
                <a:latin typeface="Arial"/>
                <a:ea typeface="Arial"/>
                <a:cs typeface="Arial"/>
                <a:sym typeface="Arial"/>
              </a:rPr>
              <a:t>Memorandum of Understranding</a:t>
            </a:r>
            <a:br>
              <a:rPr lang="en-GB" sz="1400" b="0" i="0" u="none" strike="noStrike" cap="none">
                <a:solidFill>
                  <a:srgbClr val="061F32"/>
                </a:solidFill>
                <a:latin typeface="Arial"/>
                <a:ea typeface="Arial"/>
                <a:cs typeface="Arial"/>
                <a:sym typeface="Arial"/>
              </a:rPr>
            </a:br>
            <a:r>
              <a:rPr lang="en-GB" sz="1400" b="0" i="0" u="none" strike="noStrike" cap="none">
                <a:solidFill>
                  <a:srgbClr val="061F32"/>
                </a:solidFill>
                <a:latin typeface="Arial"/>
                <a:ea typeface="Arial"/>
                <a:cs typeface="Arial"/>
                <a:sym typeface="Arial"/>
              </a:rPr>
              <a:t>Cultural ministry, IKP, EUBA, Reprex, SOZA &amp; Consortium</a:t>
            </a:r>
            <a:endParaRPr sz="1400" b="0" i="0" u="none" strike="noStrike" cap="none">
              <a:solidFill>
                <a:srgbClr val="061F32"/>
              </a:solidFill>
              <a:latin typeface="Arial"/>
              <a:ea typeface="Arial"/>
              <a:cs typeface="Arial"/>
              <a:sym typeface="Arial"/>
            </a:endParaRPr>
          </a:p>
        </p:txBody>
      </p:sp>
      <p:sp>
        <p:nvSpPr>
          <p:cNvPr id="200" name="Google Shape;200;p11"/>
          <p:cNvSpPr/>
          <p:nvPr/>
        </p:nvSpPr>
        <p:spPr>
          <a:xfrm>
            <a:off x="4984250" y="4758098"/>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61F32"/>
                </a:solidFill>
                <a:latin typeface="Arial"/>
                <a:ea typeface="Arial"/>
                <a:cs typeface="Arial"/>
                <a:sym typeface="Arial"/>
              </a:rPr>
              <a:t>Listen Local App Demo</a:t>
            </a:r>
            <a:br>
              <a:rPr lang="en-GB" sz="1400" b="0" i="0" u="none" strike="noStrike" cap="none" dirty="0">
                <a:solidFill>
                  <a:srgbClr val="061F32"/>
                </a:solidFill>
                <a:latin typeface="Arial"/>
                <a:ea typeface="Arial"/>
                <a:cs typeface="Arial"/>
                <a:sym typeface="Arial"/>
              </a:rPr>
            </a:br>
            <a:br>
              <a:rPr lang="en-GB" sz="1400" b="0" i="0" u="none" strike="noStrike" cap="none" dirty="0">
                <a:solidFill>
                  <a:srgbClr val="061F32"/>
                </a:solidFill>
                <a:latin typeface="Arial"/>
                <a:ea typeface="Arial"/>
                <a:cs typeface="Arial"/>
                <a:sym typeface="Arial"/>
              </a:rPr>
            </a:br>
            <a:r>
              <a:rPr lang="en-GB" sz="1400" b="0" i="0" u="none" strike="noStrike" cap="none" dirty="0">
                <a:solidFill>
                  <a:srgbClr val="061F32"/>
                </a:solidFill>
                <a:latin typeface="Arial"/>
                <a:ea typeface="Arial"/>
                <a:cs typeface="Arial"/>
                <a:sym typeface="Arial"/>
              </a:rPr>
              <a:t>Various data collections</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61F3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061F32"/>
                </a:solidFill>
                <a:latin typeface="Arial"/>
                <a:ea typeface="Arial"/>
                <a:cs typeface="Arial"/>
                <a:sym typeface="Arial"/>
              </a:rPr>
              <a:t>Open Music Europe Horizon Europe proj</a:t>
            </a:r>
            <a:r>
              <a:rPr lang="en-GB" dirty="0">
                <a:solidFill>
                  <a:srgbClr val="061F32"/>
                </a:solidFill>
              </a:rPr>
              <a:t>ec</a:t>
            </a:r>
            <a:r>
              <a:rPr lang="en-GB" sz="1400" b="0" i="0" u="none" strike="noStrike" cap="none" dirty="0">
                <a:solidFill>
                  <a:srgbClr val="061F32"/>
                </a:solidFill>
                <a:latin typeface="Arial"/>
                <a:ea typeface="Arial"/>
                <a:cs typeface="Arial"/>
                <a:sym typeface="Arial"/>
              </a:rPr>
              <a:t>t</a:t>
            </a:r>
            <a:endParaRPr sz="1400" b="0" i="0" u="none" strike="noStrike" cap="none" dirty="0">
              <a:solidFill>
                <a:srgbClr val="061F32"/>
              </a:solidFill>
              <a:latin typeface="Arial"/>
              <a:ea typeface="Arial"/>
              <a:cs typeface="Arial"/>
              <a:sym typeface="Arial"/>
            </a:endParaRPr>
          </a:p>
        </p:txBody>
      </p:sp>
      <p:sp>
        <p:nvSpPr>
          <p:cNvPr id="201" name="Google Shape;201;p11"/>
          <p:cNvSpPr/>
          <p:nvPr/>
        </p:nvSpPr>
        <p:spPr>
          <a:xfrm>
            <a:off x="9645969" y="4825111"/>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dirty="0">
                <a:solidFill>
                  <a:srgbClr val="061F32"/>
                </a:solidFill>
                <a:latin typeface="Arial"/>
                <a:ea typeface="Arial"/>
                <a:cs typeface="Arial"/>
                <a:sym typeface="Arial"/>
              </a:rPr>
              <a:t>Slovak Music Dataspace</a:t>
            </a:r>
            <a:br>
              <a:rPr lang="en-GB" sz="1400" b="0" i="0" u="none" strike="noStrike" cap="none" dirty="0">
                <a:solidFill>
                  <a:srgbClr val="061F32"/>
                </a:solidFill>
                <a:latin typeface="Arial"/>
                <a:ea typeface="Arial"/>
                <a:cs typeface="Arial"/>
                <a:sym typeface="Arial"/>
              </a:rPr>
            </a:br>
            <a:r>
              <a:rPr lang="en-GB" sz="1400" b="0" i="0" u="none" strike="noStrike" cap="none" dirty="0">
                <a:solidFill>
                  <a:srgbClr val="061F32"/>
                </a:solidFill>
                <a:latin typeface="Arial"/>
                <a:ea typeface="Arial"/>
                <a:cs typeface="Arial"/>
                <a:sym typeface="Arial"/>
              </a:rPr>
              <a:t>Wikipedia/</a:t>
            </a:r>
            <a:r>
              <a:rPr lang="en-GB" sz="1400" b="0" i="0" u="none" strike="noStrike" cap="none" dirty="0" err="1">
                <a:solidFill>
                  <a:srgbClr val="061F32"/>
                </a:solidFill>
                <a:latin typeface="Arial"/>
                <a:ea typeface="Arial"/>
                <a:cs typeface="Arial"/>
                <a:sym typeface="Arial"/>
              </a:rPr>
              <a:t>Wikidata</a:t>
            </a:r>
            <a:endParaRPr sz="1400" b="0" i="0" u="none" strike="noStrike" cap="none" dirty="0">
              <a:solidFill>
                <a:srgbClr val="061F32"/>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endParaRPr sz="1400" b="0" i="0" u="none" strike="noStrike" cap="none" dirty="0">
              <a:solidFill>
                <a:srgbClr val="061F32"/>
              </a:solidFill>
              <a:latin typeface="Arial"/>
              <a:ea typeface="Arial"/>
              <a:cs typeface="Arial"/>
              <a:sym typeface="Arial"/>
            </a:endParaRPr>
          </a:p>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dirty="0">
                <a:solidFill>
                  <a:srgbClr val="061F32"/>
                </a:solidFill>
                <a:latin typeface="Arial"/>
                <a:ea typeface="Arial"/>
                <a:cs typeface="Arial"/>
                <a:sym typeface="Arial"/>
              </a:rPr>
              <a:t>Extendible via federation to many countries in Europe</a:t>
            </a:r>
            <a:endParaRPr sz="1400" b="0" i="0" u="none" strike="noStrike" cap="none" dirty="0">
              <a:solidFill>
                <a:srgbClr val="061F32"/>
              </a:solidFill>
              <a:latin typeface="Arial"/>
              <a:ea typeface="Arial"/>
              <a:cs typeface="Arial"/>
              <a:sym typeface="Arial"/>
            </a:endParaRPr>
          </a:p>
        </p:txBody>
      </p:sp>
      <p:sp>
        <p:nvSpPr>
          <p:cNvPr id="202" name="Google Shape;202;p11"/>
          <p:cNvSpPr txBox="1"/>
          <p:nvPr/>
        </p:nvSpPr>
        <p:spPr>
          <a:xfrm>
            <a:off x="1952303" y="4022454"/>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pic>
        <p:nvPicPr>
          <p:cNvPr id="204" name="Google Shape;204;p11" descr="A screenshot of a computer&#10;&#10;Description automatically generate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909113" y="2618331"/>
            <a:ext cx="2894814" cy="1323865"/>
          </a:xfrm>
          <a:prstGeom prst="rect">
            <a:avLst/>
          </a:prstGeom>
          <a:noFill/>
          <a:ln>
            <a:noFill/>
          </a:ln>
        </p:spPr>
      </p:pic>
      <p:pic>
        <p:nvPicPr>
          <p:cNvPr id="205" name="Google Shape;205;p11" descr="A group of men sitting at a table with papers falling&#10;&#10;Description automatically generated"/>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242001" y="2043981"/>
            <a:ext cx="2427635" cy="1735460"/>
          </a:xfrm>
          <a:prstGeom prst="rect">
            <a:avLst/>
          </a:prstGeom>
          <a:noFill/>
          <a:ln>
            <a:noFill/>
          </a:ln>
        </p:spPr>
      </p:pic>
      <p:grpSp>
        <p:nvGrpSpPr>
          <p:cNvPr id="206" name="Google Shape;206;p11"/>
          <p:cNvGrpSpPr/>
          <p:nvPr/>
        </p:nvGrpSpPr>
        <p:grpSpPr>
          <a:xfrm>
            <a:off x="9030732" y="1828319"/>
            <a:ext cx="2432457" cy="2043824"/>
            <a:chOff x="730448" y="579811"/>
            <a:chExt cx="10712381" cy="8441578"/>
          </a:xfrm>
        </p:grpSpPr>
        <p:pic>
          <p:nvPicPr>
            <p:cNvPr id="207" name="Google Shape;207;p11" descr="A diagram of a computer network&#10;&#10;Description automatically generated"/>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358770" y="579811"/>
              <a:ext cx="10084059" cy="8441578"/>
            </a:xfrm>
            <a:prstGeom prst="rect">
              <a:avLst/>
            </a:prstGeom>
            <a:noFill/>
            <a:ln>
              <a:noFill/>
            </a:ln>
          </p:spPr>
        </p:pic>
        <p:pic>
          <p:nvPicPr>
            <p:cNvPr id="208" name="Google Shape;208;p1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605870" y="8377105"/>
              <a:ext cx="2047875" cy="438150"/>
            </a:xfrm>
            <a:prstGeom prst="rect">
              <a:avLst/>
            </a:prstGeom>
            <a:noFill/>
            <a:ln>
              <a:noFill/>
            </a:ln>
          </p:spPr>
        </p:pic>
        <p:pic>
          <p:nvPicPr>
            <p:cNvPr id="209" name="Google Shape;209;p11" descr="A black background with a black square&#10;&#10;Description automatically generated with medium confidence"/>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7114821" y="7221134"/>
              <a:ext cx="1486701" cy="949837"/>
            </a:xfrm>
            <a:prstGeom prst="rect">
              <a:avLst/>
            </a:prstGeom>
            <a:noFill/>
            <a:ln>
              <a:noFill/>
            </a:ln>
          </p:spPr>
        </p:pic>
        <p:pic>
          <p:nvPicPr>
            <p:cNvPr id="210" name="Google Shape;210;p11" descr="A white and grey rectangular object&#10;&#10;Description automatically generated with medium confidence"/>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057642" y="7199171"/>
              <a:ext cx="548228" cy="1167657"/>
            </a:xfrm>
            <a:prstGeom prst="rect">
              <a:avLst/>
            </a:prstGeom>
            <a:noFill/>
            <a:ln>
              <a:noFill/>
            </a:ln>
          </p:spPr>
        </p:pic>
        <p:pic>
          <p:nvPicPr>
            <p:cNvPr id="211" name="Google Shape;211;p11" descr="A black and white logo&#10;&#10;Description automatically generated"/>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30448" y="6740099"/>
              <a:ext cx="1528088" cy="1911909"/>
            </a:xfrm>
            <a:prstGeom prst="rect">
              <a:avLst/>
            </a:prstGeom>
            <a:noFill/>
            <a:ln>
              <a:noFill/>
            </a:ln>
          </p:spPr>
        </p:pic>
        <p:pic>
          <p:nvPicPr>
            <p:cNvPr id="212" name="Google Shape;212;p11" descr="A blue and yellow square with black letters&#10;&#10;Description automatically generated"/>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7985861" y="7221134"/>
              <a:ext cx="1311048" cy="741367"/>
            </a:xfrm>
            <a:prstGeom prst="rect">
              <a:avLst/>
            </a:prstGeom>
            <a:noFill/>
            <a:ln>
              <a:noFill/>
            </a:ln>
          </p:spPr>
        </p:pic>
        <p:pic>
          <p:nvPicPr>
            <p:cNvPr id="213" name="Google Shape;213;p11" descr="A blue line drawing of a stage&#10;&#10;Description automatically generated"/>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10206546" y="839754"/>
              <a:ext cx="667159" cy="667159"/>
            </a:xfrm>
            <a:prstGeom prst="rect">
              <a:avLst/>
            </a:prstGeom>
            <a:noFill/>
            <a:ln>
              <a:noFill/>
            </a:ln>
          </p:spPr>
        </p:pic>
        <p:pic>
          <p:nvPicPr>
            <p:cNvPr id="214" name="Google Shape;214;p11" descr="A blue line drawing of a stage&#10;&#10;Description automatically generated"/>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2258536" y="8041431"/>
              <a:ext cx="979958" cy="979958"/>
            </a:xfrm>
            <a:prstGeom prst="rect">
              <a:avLst/>
            </a:prstGeom>
            <a:noFill/>
            <a:ln>
              <a:noFill/>
            </a:ln>
          </p:spPr>
        </p:pic>
      </p:grpSp>
      <p:sp>
        <p:nvSpPr>
          <p:cNvPr id="215" name="Google Shape;215;p11"/>
          <p:cNvSpPr/>
          <p:nvPr/>
        </p:nvSpPr>
        <p:spPr>
          <a:xfrm>
            <a:off x="2401179" y="3915762"/>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dirty="0">
                <a:solidFill>
                  <a:srgbClr val="061F32"/>
                </a:solidFill>
                <a:latin typeface="Roboto Black"/>
                <a:ea typeface="Roboto Black"/>
                <a:cs typeface="Roboto Black"/>
                <a:sym typeface="Roboto Black"/>
              </a:rPr>
              <a:t>2020</a:t>
            </a:r>
            <a:endParaRPr sz="1400" b="0" i="0" u="none" strike="noStrike" cap="none" dirty="0">
              <a:solidFill>
                <a:srgbClr val="061F32"/>
              </a:solidFill>
              <a:latin typeface="Arial"/>
              <a:ea typeface="Arial"/>
              <a:cs typeface="Arial"/>
              <a:sym typeface="Arial"/>
            </a:endParaRPr>
          </a:p>
        </p:txBody>
      </p:sp>
      <p:grpSp>
        <p:nvGrpSpPr>
          <p:cNvPr id="216" name="Google Shape;216;p11"/>
          <p:cNvGrpSpPr/>
          <p:nvPr/>
        </p:nvGrpSpPr>
        <p:grpSpPr>
          <a:xfrm>
            <a:off x="1174975" y="4419389"/>
            <a:ext cx="9842051" cy="288000"/>
            <a:chOff x="1228088" y="4419389"/>
            <a:chExt cx="9842051" cy="288000"/>
          </a:xfrm>
        </p:grpSpPr>
        <p:sp>
          <p:nvSpPr>
            <p:cNvPr id="217" name="Google Shape;217;p11"/>
            <p:cNvSpPr/>
            <p:nvPr/>
          </p:nvSpPr>
          <p:spPr>
            <a:xfrm>
              <a:off x="1228088"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18" name="Google Shape;218;p11"/>
            <p:cNvSpPr/>
            <p:nvPr/>
          </p:nvSpPr>
          <p:spPr>
            <a:xfrm>
              <a:off x="3616601"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19" name="Google Shape;219;p11"/>
            <p:cNvSpPr/>
            <p:nvPr/>
          </p:nvSpPr>
          <p:spPr>
            <a:xfrm>
              <a:off x="6005114"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0" name="Google Shape;220;p11"/>
            <p:cNvSpPr/>
            <p:nvPr/>
          </p:nvSpPr>
          <p:spPr>
            <a:xfrm>
              <a:off x="8393627"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21" name="Google Shape;221;p11"/>
            <p:cNvSpPr/>
            <p:nvPr/>
          </p:nvSpPr>
          <p:spPr>
            <a:xfrm>
              <a:off x="10782139" y="4419389"/>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sp>
        <p:nvSpPr>
          <p:cNvPr id="222" name="Google Shape;222;p11"/>
          <p:cNvSpPr/>
          <p:nvPr/>
        </p:nvSpPr>
        <p:spPr>
          <a:xfrm>
            <a:off x="9598556" y="3932300"/>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dirty="0">
                <a:solidFill>
                  <a:srgbClr val="061F32"/>
                </a:solidFill>
                <a:latin typeface="Roboto Black"/>
                <a:ea typeface="Roboto Black"/>
                <a:cs typeface="Roboto Black"/>
                <a:sym typeface="Roboto Black"/>
              </a:rPr>
              <a:t>2024</a:t>
            </a:r>
            <a:br>
              <a:rPr lang="en-GB" sz="1400" b="0" i="0" u="none" strike="noStrike" cap="none" dirty="0">
                <a:solidFill>
                  <a:srgbClr val="061F32"/>
                </a:solidFill>
                <a:latin typeface="Arial"/>
                <a:ea typeface="Arial"/>
                <a:cs typeface="Arial"/>
                <a:sym typeface="Arial"/>
              </a:rPr>
            </a:br>
            <a:endParaRPr sz="1400" b="0" i="0" u="none" strike="noStrike" cap="none" dirty="0">
              <a:solidFill>
                <a:srgbClr val="061F32"/>
              </a:solidFill>
              <a:latin typeface="Arial"/>
              <a:ea typeface="Arial"/>
              <a:cs typeface="Arial"/>
              <a:sym typeface="Arial"/>
            </a:endParaRPr>
          </a:p>
        </p:txBody>
      </p:sp>
      <p:pic>
        <p:nvPicPr>
          <p:cNvPr id="4" name="Picture 3">
            <a:extLst>
              <a:ext uri="{FF2B5EF4-FFF2-40B4-BE49-F238E27FC236}">
                <a16:creationId xmlns:a16="http://schemas.microsoft.com/office/drawing/2014/main" id="{4F81874A-11EA-A2B9-B493-28F841F5169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321667" y="4432408"/>
            <a:ext cx="325690" cy="325690"/>
          </a:xfrm>
          <a:prstGeom prst="rect">
            <a:avLst/>
          </a:prstGeom>
        </p:spPr>
      </p:pic>
      <p:pic>
        <p:nvPicPr>
          <p:cNvPr id="7" name="Picture 6">
            <a:extLst>
              <a:ext uri="{FF2B5EF4-FFF2-40B4-BE49-F238E27FC236}">
                <a16:creationId xmlns:a16="http://schemas.microsoft.com/office/drawing/2014/main" id="{6657B262-A1B2-4E0D-9D7A-CFFF54C7E7A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866" y="2154854"/>
            <a:ext cx="2438405" cy="1624587"/>
          </a:xfrm>
          <a:prstGeom prst="rect">
            <a:avLst/>
          </a:prstGeom>
        </p:spPr>
      </p:pic>
      <p:sp>
        <p:nvSpPr>
          <p:cNvPr id="8" name="Google Shape;193;p11">
            <a:extLst>
              <a:ext uri="{FF2B5EF4-FFF2-40B4-BE49-F238E27FC236}">
                <a16:creationId xmlns:a16="http://schemas.microsoft.com/office/drawing/2014/main" id="{A65CAF68-D393-05AC-8ECC-0FC935152860}"/>
              </a:ext>
            </a:extLst>
          </p:cNvPr>
          <p:cNvSpPr/>
          <p:nvPr/>
        </p:nvSpPr>
        <p:spPr>
          <a:xfrm>
            <a:off x="168718" y="4779505"/>
            <a:ext cx="2432457" cy="115503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0" i="0" u="none" strike="noStrike" cap="none" dirty="0">
                <a:solidFill>
                  <a:srgbClr val="061F32"/>
                </a:solidFill>
                <a:latin typeface="Arial"/>
                <a:ea typeface="Arial"/>
                <a:cs typeface="Arial"/>
                <a:sym typeface="Arial"/>
              </a:rPr>
              <a:t>First quantitative data mapping of the Slovak music industry; first in-depth CCI report in Slovakia with extensive data collection.</a:t>
            </a:r>
            <a:br>
              <a:rPr lang="en-GB" sz="1400" b="0" i="0" u="none" strike="noStrike" cap="none" dirty="0">
                <a:solidFill>
                  <a:schemeClr val="lt1"/>
                </a:solidFill>
                <a:latin typeface="Arial"/>
                <a:ea typeface="Arial"/>
                <a:cs typeface="Arial"/>
                <a:sym typeface="Arial"/>
              </a:rPr>
            </a:br>
            <a:br>
              <a:rPr lang="en-GB" sz="1400" b="0" i="0" u="none" strike="noStrike" cap="none" dirty="0">
                <a:solidFill>
                  <a:schemeClr val="lt1"/>
                </a:solidFill>
                <a:latin typeface="Arial"/>
                <a:ea typeface="Arial"/>
                <a:cs typeface="Arial"/>
                <a:sym typeface="Arial"/>
              </a:rPr>
            </a:br>
            <a:endParaRPr sz="1400" b="0" i="0" u="none" strike="noStrike" cap="none" dirty="0">
              <a:solidFill>
                <a:srgbClr val="061F32"/>
              </a:solidFill>
              <a:latin typeface="Arial"/>
              <a:ea typeface="Arial"/>
              <a:cs typeface="Arial"/>
              <a:sym typeface="Arial"/>
            </a:endParaRPr>
          </a:p>
        </p:txBody>
      </p:sp>
      <p:pic>
        <p:nvPicPr>
          <p:cNvPr id="203" name="Google Shape;203;p11" descr="A collage of a phone and headphones&#10;&#10;Description automatically generated"/>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3030694" y="1935035"/>
            <a:ext cx="2108591" cy="1405727"/>
          </a:xfrm>
          <a:prstGeom prst="rect">
            <a:avLst/>
          </a:prstGeom>
          <a:noFill/>
          <a:ln>
            <a:noFill/>
          </a:ln>
        </p:spPr>
      </p:pic>
      <p:sp>
        <p:nvSpPr>
          <p:cNvPr id="10" name="Text Placeholder 9">
            <a:extLst>
              <a:ext uri="{FF2B5EF4-FFF2-40B4-BE49-F238E27FC236}">
                <a16:creationId xmlns:a16="http://schemas.microsoft.com/office/drawing/2014/main" id="{0E786406-64FE-3459-ABFB-6C26A1A876B5}"/>
              </a:ext>
            </a:extLst>
          </p:cNvPr>
          <p:cNvSpPr>
            <a:spLocks noGrp="1"/>
          </p:cNvSpPr>
          <p:nvPr>
            <p:ph type="body" idx="2"/>
          </p:nvPr>
        </p:nvSpPr>
        <p:spPr>
          <a:xfrm>
            <a:off x="7630160" y="81304"/>
            <a:ext cx="4007104" cy="161583"/>
          </a:xfrm>
        </p:spPr>
        <p:txBody>
          <a:bodyPr/>
          <a:lstStyle/>
          <a:p>
            <a:r>
              <a:rPr lang="en-GB" dirty="0"/>
              <a:t>Reprex: Slovak Cultural Dataspace</a:t>
            </a:r>
          </a:p>
        </p:txBody>
      </p:sp>
    </p:spTree>
    <p:extLst>
      <p:ext uri="{BB962C8B-B14F-4D97-AF65-F5344CB8AC3E}">
        <p14:creationId xmlns:p14="http://schemas.microsoft.com/office/powerpoint/2010/main" val="2087983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a:t>Slovak Cultural Dataspace</a:t>
            </a:r>
            <a:endParaRPr/>
          </a:p>
        </p:txBody>
      </p:sp>
      <p:sp>
        <p:nvSpPr>
          <p:cNvPr id="235" name="Google Shape;235;p17"/>
          <p:cNvSpPr/>
          <p:nvPr/>
        </p:nvSpPr>
        <p:spPr>
          <a:xfrm>
            <a:off x="935660" y="3391923"/>
            <a:ext cx="2988131" cy="17238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lt1"/>
                </a:solidFill>
                <a:latin typeface="Arial"/>
                <a:ea typeface="Arial"/>
                <a:cs typeface="Arial"/>
                <a:sym typeface="Arial"/>
              </a:rPr>
              <a:t>Maintainance process</a:t>
            </a:r>
            <a:endParaRPr sz="16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A strong business process that ensures all data is found and updated when changes happen; proper information model to automate the process.</a:t>
            </a:r>
            <a:endParaRPr sz="1400" b="0" i="0" u="none" strike="noStrike" cap="none">
              <a:solidFill>
                <a:schemeClr val="lt1"/>
              </a:solidFill>
              <a:latin typeface="Arial"/>
              <a:ea typeface="Arial"/>
              <a:cs typeface="Arial"/>
              <a:sym typeface="Arial"/>
            </a:endParaRPr>
          </a:p>
        </p:txBody>
      </p:sp>
      <p:sp>
        <p:nvSpPr>
          <p:cNvPr id="236" name="Google Shape;236;p17"/>
          <p:cNvSpPr/>
          <p:nvPr/>
        </p:nvSpPr>
        <p:spPr>
          <a:xfrm>
            <a:off x="4592181" y="3391923"/>
            <a:ext cx="3007635" cy="17238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lt1"/>
                </a:solidFill>
                <a:latin typeface="Arial"/>
                <a:ea typeface="Arial"/>
                <a:cs typeface="Arial"/>
                <a:sym typeface="Arial"/>
              </a:rPr>
              <a:t>Knowledge graph with database GUI</a:t>
            </a:r>
            <a:endParaRPr sz="16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We build on Wikibase, a graph database of Wikipedia, because it is aimed at citizen scientist level, and has an intuitive GUI.</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 name="Google Shape;237;p17"/>
          <p:cNvSpPr/>
          <p:nvPr/>
        </p:nvSpPr>
        <p:spPr>
          <a:xfrm>
            <a:off x="8400154" y="3455396"/>
            <a:ext cx="2596406" cy="172386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lt1"/>
                </a:solidFill>
                <a:latin typeface="Arial"/>
                <a:ea typeface="Arial"/>
                <a:cs typeface="Arial"/>
                <a:sym typeface="Arial"/>
              </a:rPr>
              <a:t>Apps for Analysis, Export/Import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We create dashboards, statistical applications, and export import tools to/from Excel, CSV, SQL and RDF.</a:t>
            </a:r>
            <a:endParaRPr sz="1400" b="0" i="0" u="none" strike="noStrike" cap="none">
              <a:solidFill>
                <a:srgbClr val="000000"/>
              </a:solidFill>
              <a:latin typeface="Arial"/>
              <a:ea typeface="Arial"/>
              <a:cs typeface="Arial"/>
              <a:sym typeface="Arial"/>
            </a:endParaRPr>
          </a:p>
        </p:txBody>
      </p:sp>
      <p:sp>
        <p:nvSpPr>
          <p:cNvPr id="238" name="Google Shape;238;p17"/>
          <p:cNvSpPr/>
          <p:nvPr/>
        </p:nvSpPr>
        <p:spPr>
          <a:xfrm>
            <a:off x="1780585" y="1936422"/>
            <a:ext cx="1260000" cy="126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9" name="Google Shape;239;p17"/>
          <p:cNvSpPr/>
          <p:nvPr/>
        </p:nvSpPr>
        <p:spPr>
          <a:xfrm>
            <a:off x="5424471" y="1936422"/>
            <a:ext cx="1260000" cy="126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 name="Google Shape;240;p17"/>
          <p:cNvSpPr/>
          <p:nvPr/>
        </p:nvSpPr>
        <p:spPr>
          <a:xfrm>
            <a:off x="9068357" y="1936422"/>
            <a:ext cx="1260000" cy="126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17"/>
          <p:cNvSpPr/>
          <p:nvPr/>
        </p:nvSpPr>
        <p:spPr>
          <a:xfrm rot="5400000">
            <a:off x="5962526" y="442233"/>
            <a:ext cx="266949" cy="9801120"/>
          </a:xfrm>
          <a:prstGeom prst="rightBrace">
            <a:avLst>
              <a:gd name="adj1" fmla="val 8333"/>
              <a:gd name="adj2" fmla="val 50000"/>
            </a:avLst>
          </a:prstGeom>
          <a:no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42" name="Google Shape;242;p17"/>
          <p:cNvSpPr/>
          <p:nvPr/>
        </p:nvSpPr>
        <p:spPr>
          <a:xfrm>
            <a:off x="1195439" y="5671769"/>
            <a:ext cx="9801121" cy="36512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Achieve strong, long-term future-proof solution</a:t>
            </a:r>
            <a:endParaRPr sz="1400" b="1" i="0" u="none" strike="noStrike" cap="none">
              <a:solidFill>
                <a:schemeClr val="dk1"/>
              </a:solidFill>
              <a:latin typeface="Arial"/>
              <a:ea typeface="Arial"/>
              <a:cs typeface="Arial"/>
              <a:sym typeface="Arial"/>
            </a:endParaRPr>
          </a:p>
        </p:txBody>
      </p:sp>
      <p:pic>
        <p:nvPicPr>
          <p:cNvPr id="243" name="Google Shape;243;p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394157" y="2262222"/>
            <a:ext cx="608400" cy="608400"/>
          </a:xfrm>
          <a:prstGeom prst="rect">
            <a:avLst/>
          </a:prstGeom>
          <a:noFill/>
          <a:ln>
            <a:noFill/>
          </a:ln>
        </p:spPr>
      </p:pic>
      <p:sp>
        <p:nvSpPr>
          <p:cNvPr id="244" name="Google Shape;244;p17"/>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[Sanitized]</a:t>
            </a:r>
            <a:endParaRPr sz="900" b="0" i="0" u="none" strike="noStrike" cap="none">
              <a:solidFill>
                <a:srgbClr val="062032"/>
              </a:solidFill>
              <a:latin typeface="Arial"/>
              <a:ea typeface="Arial"/>
              <a:cs typeface="Arial"/>
              <a:sym typeface="Arial"/>
            </a:endParaRPr>
          </a:p>
        </p:txBody>
      </p:sp>
      <p:sp>
        <p:nvSpPr>
          <p:cNvPr id="245" name="Google Shape;245;p17"/>
          <p:cNvSpPr txBox="1">
            <a:spLocks noGrp="1"/>
          </p:cNvSpPr>
          <p:nvPr>
            <p:ph type="body" idx="2"/>
          </p:nvPr>
        </p:nvSpPr>
        <p:spPr>
          <a:xfrm>
            <a:off x="7630160" y="81304"/>
            <a:ext cx="4007104" cy="161583"/>
          </a:xfrm>
          <a:prstGeom prst="rect">
            <a:avLst/>
          </a:prstGeom>
          <a:noFill/>
          <a:ln>
            <a:noFill/>
          </a:ln>
        </p:spPr>
        <p:txBody>
          <a:bodyPr spcFirstLastPara="1" wrap="square" lIns="0" tIns="0" rIns="0" bIns="0" anchor="ctr" anchorCtr="0">
            <a:spAutoFit/>
          </a:bodyPr>
          <a:lstStyle/>
          <a:p>
            <a:pPr marL="457200" lvl="0" indent="-342900" algn="r" rtl="0">
              <a:lnSpc>
                <a:spcPct val="100000"/>
              </a:lnSpc>
              <a:spcBef>
                <a:spcPts val="300"/>
              </a:spcBef>
              <a:spcAft>
                <a:spcPts val="0"/>
              </a:spcAft>
              <a:buSzPts val="1800"/>
              <a:buChar char="​"/>
            </a:pPr>
            <a:r>
              <a:rPr lang="en-GB" sz="800" dirty="0">
                <a:solidFill>
                  <a:schemeClr val="dk2"/>
                </a:solidFill>
              </a:rPr>
              <a:t>Our solution: Slovak Cultural Dataspace</a:t>
            </a:r>
            <a:endParaRPr dirty="0"/>
          </a:p>
        </p:txBody>
      </p:sp>
      <p:pic>
        <p:nvPicPr>
          <p:cNvPr id="246" name="Google Shape;246;p17" descr="A képen Grafika, tervezés, szimbólum, Betűtípus látható&#10;&#10;Automatikusan generált leírás"/>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041211" y="2215678"/>
            <a:ext cx="749101" cy="749101"/>
          </a:xfrm>
          <a:prstGeom prst="rect">
            <a:avLst/>
          </a:prstGeom>
          <a:noFill/>
          <a:ln>
            <a:noFill/>
          </a:ln>
        </p:spPr>
      </p:pic>
      <p:pic>
        <p:nvPicPr>
          <p:cNvPr id="247" name="Google Shape;247;p17" descr="A képen kör, képernyőkép, Grafika, tervezés látható&#10;&#10;Automatikusan generált leírás"/>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631573" y="2215678"/>
            <a:ext cx="744539" cy="74453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8"/>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a:t>Implementation Phases</a:t>
            </a:r>
            <a:endParaRPr/>
          </a:p>
        </p:txBody>
      </p:sp>
      <p:sp>
        <p:nvSpPr>
          <p:cNvPr id="253" name="Google Shape;253;p18"/>
          <p:cNvSpPr txBox="1">
            <a:spLocks noGrp="1"/>
          </p:cNvSpPr>
          <p:nvPr>
            <p:ph type="body" idx="2"/>
          </p:nvPr>
        </p:nvSpPr>
        <p:spPr>
          <a:xfrm>
            <a:off x="7630160" y="81304"/>
            <a:ext cx="4007104" cy="161583"/>
          </a:xfrm>
          <a:prstGeom prst="rect">
            <a:avLst/>
          </a:prstGeom>
          <a:noFill/>
          <a:ln>
            <a:noFill/>
          </a:ln>
        </p:spPr>
        <p:txBody>
          <a:bodyPr spcFirstLastPara="1" wrap="square" lIns="0" tIns="0" rIns="0" bIns="0" anchor="ctr" anchorCtr="0">
            <a:spAutoFit/>
          </a:bodyPr>
          <a:lstStyle/>
          <a:p>
            <a:pPr marL="457200" lvl="0" indent="-342900" algn="r" rtl="0">
              <a:lnSpc>
                <a:spcPct val="100000"/>
              </a:lnSpc>
              <a:spcBef>
                <a:spcPts val="300"/>
              </a:spcBef>
              <a:spcAft>
                <a:spcPts val="0"/>
              </a:spcAft>
              <a:buSzPts val="1800"/>
              <a:buChar char="​"/>
            </a:pPr>
            <a:r>
              <a:rPr lang="en-GB" sz="800" dirty="0">
                <a:solidFill>
                  <a:schemeClr val="dk2"/>
                </a:solidFill>
              </a:rPr>
              <a:t>Our solution: Slovak Cultural Dataspace</a:t>
            </a:r>
            <a:endParaRPr dirty="0"/>
          </a:p>
        </p:txBody>
      </p:sp>
      <p:cxnSp>
        <p:nvCxnSpPr>
          <p:cNvPr id="254" name="Google Shape;254;p18"/>
          <p:cNvCxnSpPr/>
          <p:nvPr/>
        </p:nvCxnSpPr>
        <p:spPr>
          <a:xfrm>
            <a:off x="-301129" y="3047051"/>
            <a:ext cx="12970400" cy="0"/>
          </a:xfrm>
          <a:prstGeom prst="straightConnector1">
            <a:avLst/>
          </a:prstGeom>
          <a:noFill/>
          <a:ln w="9525" cap="flat" cmpd="sng">
            <a:solidFill>
              <a:srgbClr val="000000"/>
            </a:solidFill>
            <a:prstDash val="solid"/>
            <a:miter lim="800000"/>
            <a:headEnd type="none" w="sm" len="sm"/>
            <a:tailEnd type="none" w="sm" len="sm"/>
          </a:ln>
        </p:spPr>
      </p:cxnSp>
      <p:sp>
        <p:nvSpPr>
          <p:cNvPr id="255" name="Google Shape;255;p18"/>
          <p:cNvSpPr txBox="1"/>
          <p:nvPr/>
        </p:nvSpPr>
        <p:spPr>
          <a:xfrm>
            <a:off x="947300" y="2592747"/>
            <a:ext cx="1584800" cy="328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7F7F7F"/>
                </a:solidFill>
                <a:latin typeface="Arial"/>
                <a:ea typeface="Arial"/>
                <a:cs typeface="Arial"/>
                <a:sym typeface="Arial"/>
              </a:rPr>
              <a:t>1 month</a:t>
            </a:r>
            <a:endParaRPr sz="1400" b="0" i="0" u="none" strike="noStrike" cap="none">
              <a:solidFill>
                <a:srgbClr val="7F7F7F"/>
              </a:solidFill>
              <a:latin typeface="Arial"/>
              <a:ea typeface="Arial"/>
              <a:cs typeface="Arial"/>
              <a:sym typeface="Arial"/>
            </a:endParaRPr>
          </a:p>
        </p:txBody>
      </p:sp>
      <p:sp>
        <p:nvSpPr>
          <p:cNvPr id="256" name="Google Shape;256;p18"/>
          <p:cNvSpPr txBox="1"/>
          <p:nvPr/>
        </p:nvSpPr>
        <p:spPr>
          <a:xfrm>
            <a:off x="3257587" y="2592747"/>
            <a:ext cx="1584800" cy="328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7F7F7F"/>
                </a:solidFill>
                <a:latin typeface="Arial"/>
                <a:ea typeface="Arial"/>
                <a:cs typeface="Arial"/>
                <a:sym typeface="Arial"/>
              </a:rPr>
              <a:t>1 month</a:t>
            </a:r>
            <a:endParaRPr sz="1400" b="0" i="0" u="none" strike="noStrike" cap="none">
              <a:solidFill>
                <a:srgbClr val="7F7F7F"/>
              </a:solidFill>
              <a:latin typeface="Arial"/>
              <a:ea typeface="Arial"/>
              <a:cs typeface="Arial"/>
              <a:sym typeface="Arial"/>
            </a:endParaRPr>
          </a:p>
        </p:txBody>
      </p:sp>
      <p:sp>
        <p:nvSpPr>
          <p:cNvPr id="257" name="Google Shape;257;p18"/>
          <p:cNvSpPr txBox="1"/>
          <p:nvPr/>
        </p:nvSpPr>
        <p:spPr>
          <a:xfrm>
            <a:off x="5567874" y="2592747"/>
            <a:ext cx="1584800" cy="3284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7F7F7F"/>
                </a:solidFill>
                <a:latin typeface="Arial"/>
                <a:ea typeface="Arial"/>
                <a:cs typeface="Arial"/>
                <a:sym typeface="Arial"/>
              </a:rPr>
              <a:t>1 month</a:t>
            </a:r>
            <a:endParaRPr sz="1400" b="0" i="0" u="none" strike="noStrike" cap="none">
              <a:solidFill>
                <a:srgbClr val="7F7F7F"/>
              </a:solidFill>
              <a:latin typeface="Arial"/>
              <a:ea typeface="Arial"/>
              <a:cs typeface="Arial"/>
              <a:sym typeface="Arial"/>
            </a:endParaRPr>
          </a:p>
        </p:txBody>
      </p:sp>
      <p:sp>
        <p:nvSpPr>
          <p:cNvPr id="258" name="Google Shape;258;p18"/>
          <p:cNvSpPr txBox="1"/>
          <p:nvPr/>
        </p:nvSpPr>
        <p:spPr>
          <a:xfrm>
            <a:off x="7630160" y="2592747"/>
            <a:ext cx="4058175" cy="428889"/>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7F7F7F"/>
                </a:solidFill>
                <a:latin typeface="Arial"/>
                <a:ea typeface="Arial"/>
                <a:cs typeface="Arial"/>
                <a:sym typeface="Arial"/>
              </a:rPr>
              <a:t>System improved at user’s pace </a:t>
            </a:r>
            <a:endParaRPr sz="1400" b="0" i="0" u="none" strike="noStrike" cap="none">
              <a:solidFill>
                <a:srgbClr val="7F7F7F"/>
              </a:solidFill>
              <a:latin typeface="Arial"/>
              <a:ea typeface="Arial"/>
              <a:cs typeface="Arial"/>
              <a:sym typeface="Arial"/>
            </a:endParaRPr>
          </a:p>
        </p:txBody>
      </p:sp>
      <p:sp>
        <p:nvSpPr>
          <p:cNvPr id="259" name="Google Shape;259;p18"/>
          <p:cNvSpPr txBox="1"/>
          <p:nvPr/>
        </p:nvSpPr>
        <p:spPr>
          <a:xfrm>
            <a:off x="1439309" y="1448275"/>
            <a:ext cx="2186000" cy="7388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chemeClr val="accent1"/>
                </a:solidFill>
                <a:latin typeface="Arial"/>
                <a:ea typeface="Arial"/>
                <a:cs typeface="Arial"/>
                <a:sym typeface="Arial"/>
              </a:rPr>
              <a:t>System </a:t>
            </a:r>
            <a:r>
              <a:rPr lang="en-GB" b="1" dirty="0">
                <a:solidFill>
                  <a:schemeClr val="accent1"/>
                </a:solidFill>
              </a:rPr>
              <a:t>setup </a:t>
            </a:r>
            <a:r>
              <a:rPr lang="en-GB" sz="1400" b="1" i="0" u="none" strike="noStrike" cap="none" dirty="0">
                <a:solidFill>
                  <a:schemeClr val="accent1"/>
                </a:solidFill>
                <a:latin typeface="Arial"/>
                <a:ea typeface="Arial"/>
                <a:cs typeface="Arial"/>
                <a:sym typeface="Arial"/>
              </a:rPr>
              <a:t>Business definition</a:t>
            </a:r>
            <a:br>
              <a:rPr lang="en-GB" sz="1400" b="1" i="0" u="none" strike="noStrike" cap="none" dirty="0">
                <a:solidFill>
                  <a:schemeClr val="accent1"/>
                </a:solidFill>
                <a:latin typeface="Arial"/>
                <a:ea typeface="Arial"/>
                <a:cs typeface="Arial"/>
                <a:sym typeface="Arial"/>
              </a:rPr>
            </a:br>
            <a:r>
              <a:rPr lang="en-GB" sz="1400" b="1" i="0" u="none" strike="noStrike" cap="none" dirty="0">
                <a:solidFill>
                  <a:srgbClr val="000000"/>
                </a:solidFill>
                <a:latin typeface="Arial"/>
                <a:ea typeface="Arial"/>
                <a:cs typeface="Arial"/>
                <a:sym typeface="Arial"/>
              </a:rPr>
              <a:t>M1</a:t>
            </a:r>
            <a:endParaRPr sz="1400" b="1" i="0" u="none" strike="noStrike" cap="none" dirty="0">
              <a:solidFill>
                <a:srgbClr val="000000"/>
              </a:solidFill>
              <a:latin typeface="Arial"/>
              <a:ea typeface="Arial"/>
              <a:cs typeface="Arial"/>
              <a:sym typeface="Arial"/>
            </a:endParaRPr>
          </a:p>
        </p:txBody>
      </p:sp>
      <p:sp>
        <p:nvSpPr>
          <p:cNvPr id="260" name="Google Shape;260;p18"/>
          <p:cNvSpPr txBox="1"/>
          <p:nvPr/>
        </p:nvSpPr>
        <p:spPr>
          <a:xfrm>
            <a:off x="3868781" y="1448275"/>
            <a:ext cx="2672800" cy="9440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rgbClr val="4EC0E4"/>
                </a:solidFill>
                <a:latin typeface="Arial"/>
                <a:ea typeface="Arial"/>
                <a:cs typeface="Arial"/>
                <a:sym typeface="Arial"/>
              </a:rPr>
              <a:t>Information model </a:t>
            </a:r>
          </a:p>
          <a:p>
            <a:pPr marL="0" marR="0" lvl="0" indent="0" algn="ctr" rtl="0">
              <a:lnSpc>
                <a:spcPct val="100000"/>
              </a:lnSpc>
              <a:spcBef>
                <a:spcPts val="0"/>
              </a:spcBef>
              <a:spcAft>
                <a:spcPts val="0"/>
              </a:spcAft>
              <a:buClr>
                <a:srgbClr val="000000"/>
              </a:buClr>
              <a:buSzPts val="1400"/>
              <a:buFont typeface="Arial"/>
              <a:buNone/>
            </a:pPr>
            <a:r>
              <a:rPr lang="en-GB" b="1" dirty="0">
                <a:solidFill>
                  <a:srgbClr val="4EC0E4"/>
                </a:solidFill>
              </a:rPr>
              <a:t>Onboarding</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From M2</a:t>
            </a:r>
            <a:endParaRPr sz="1400" b="1" i="0" u="none" strike="noStrike" cap="none" dirty="0">
              <a:solidFill>
                <a:srgbClr val="000000"/>
              </a:solidFill>
              <a:latin typeface="Arial"/>
              <a:ea typeface="Arial"/>
              <a:cs typeface="Arial"/>
              <a:sym typeface="Arial"/>
            </a:endParaRPr>
          </a:p>
        </p:txBody>
      </p:sp>
      <p:sp>
        <p:nvSpPr>
          <p:cNvPr id="261" name="Google Shape;261;p18"/>
          <p:cNvSpPr txBox="1"/>
          <p:nvPr/>
        </p:nvSpPr>
        <p:spPr>
          <a:xfrm>
            <a:off x="5963143" y="1448275"/>
            <a:ext cx="3104800" cy="7388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rgbClr val="4EC0E4"/>
                </a:solidFill>
                <a:latin typeface="Arial"/>
                <a:ea typeface="Arial"/>
                <a:cs typeface="Arial"/>
                <a:sym typeface="Arial"/>
              </a:rPr>
              <a:t>Scale up and enrich</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br>
              <a:rPr lang="en-GB" b="1" dirty="0"/>
            </a:br>
            <a:r>
              <a:rPr lang="en-GB" b="1" dirty="0"/>
              <a:t>From M3</a:t>
            </a:r>
            <a:endParaRPr sz="1400" b="1" i="0" u="none" strike="noStrike" cap="none" dirty="0">
              <a:solidFill>
                <a:srgbClr val="000000"/>
              </a:solidFill>
              <a:latin typeface="Arial"/>
              <a:ea typeface="Arial"/>
              <a:cs typeface="Arial"/>
              <a:sym typeface="Arial"/>
            </a:endParaRPr>
          </a:p>
        </p:txBody>
      </p:sp>
      <p:cxnSp>
        <p:nvCxnSpPr>
          <p:cNvPr id="262" name="Google Shape;262;p18"/>
          <p:cNvCxnSpPr/>
          <p:nvPr/>
        </p:nvCxnSpPr>
        <p:spPr>
          <a:xfrm>
            <a:off x="584636" y="2901119"/>
            <a:ext cx="0" cy="292000"/>
          </a:xfrm>
          <a:prstGeom prst="straightConnector1">
            <a:avLst/>
          </a:prstGeom>
          <a:noFill/>
          <a:ln w="9525" cap="flat" cmpd="sng">
            <a:solidFill>
              <a:schemeClr val="dk1"/>
            </a:solidFill>
            <a:prstDash val="solid"/>
            <a:round/>
            <a:headEnd type="none" w="sm" len="sm"/>
            <a:tailEnd type="none" w="sm" len="sm"/>
          </a:ln>
        </p:spPr>
      </p:cxnSp>
      <p:sp>
        <p:nvSpPr>
          <p:cNvPr id="263" name="Google Shape;263;p18"/>
          <p:cNvSpPr/>
          <p:nvPr/>
        </p:nvSpPr>
        <p:spPr>
          <a:xfrm>
            <a:off x="2572648" y="3341868"/>
            <a:ext cx="7200000" cy="5760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Slovak Shared Authority File: Wikibase with authority control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We adapt to Slovak institutional framework the Luxembourg Shared Authority File</a:t>
            </a:r>
            <a:endParaRPr sz="1400" b="0" i="0" u="none" strike="noStrike" cap="none">
              <a:solidFill>
                <a:srgbClr val="000000"/>
              </a:solidFill>
              <a:latin typeface="Arial"/>
              <a:ea typeface="Arial"/>
              <a:cs typeface="Arial"/>
              <a:sym typeface="Arial"/>
            </a:endParaRPr>
          </a:p>
        </p:txBody>
      </p:sp>
      <p:sp>
        <p:nvSpPr>
          <p:cNvPr id="264" name="Google Shape;264;p18"/>
          <p:cNvSpPr/>
          <p:nvPr/>
        </p:nvSpPr>
        <p:spPr>
          <a:xfrm>
            <a:off x="9884336" y="3341868"/>
            <a:ext cx="2052000" cy="2980000"/>
          </a:xfrm>
          <a:prstGeom prst="homePlate">
            <a:avLst>
              <a:gd name="adj" fmla="val 14730"/>
            </a:avLst>
          </a:prstGeom>
          <a:solidFill>
            <a:srgbClr val="F2F2F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Maintainance</a:t>
            </a:r>
            <a:br>
              <a:rPr lang="en-GB" sz="1400" b="0" i="0" u="none" strike="noStrike" cap="none">
                <a:solidFill>
                  <a:srgbClr val="000000"/>
                </a:solidFill>
                <a:latin typeface="Arial"/>
                <a:ea typeface="Arial"/>
                <a:cs typeface="Arial"/>
                <a:sym typeface="Arial"/>
              </a:rPr>
            </a:br>
            <a:r>
              <a:rPr lang="en-GB" sz="1400" b="0" i="0" u="none" strike="noStrike" cap="none">
                <a:solidFill>
                  <a:srgbClr val="000000"/>
                </a:solidFill>
                <a:latin typeface="Arial"/>
                <a:ea typeface="Arial"/>
                <a:cs typeface="Arial"/>
                <a:sym typeface="Arial"/>
              </a:rPr>
              <a:t>Maintenance can include the iinclusion of new data, definition of new dashboard items, visualisations</a:t>
            </a:r>
            <a:endParaRPr sz="1400" b="0" i="0" u="none" strike="noStrike" cap="none">
              <a:solidFill>
                <a:srgbClr val="000000"/>
              </a:solidFill>
              <a:latin typeface="Arial"/>
              <a:ea typeface="Arial"/>
              <a:cs typeface="Arial"/>
              <a:sym typeface="Arial"/>
            </a:endParaRPr>
          </a:p>
        </p:txBody>
      </p:sp>
      <p:sp>
        <p:nvSpPr>
          <p:cNvPr id="265" name="Google Shape;265;p18"/>
          <p:cNvSpPr/>
          <p:nvPr/>
        </p:nvSpPr>
        <p:spPr>
          <a:xfrm>
            <a:off x="2572648" y="4047155"/>
            <a:ext cx="7199999" cy="5760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Information model</a:t>
            </a:r>
            <a:br>
              <a:rPr lang="en-GB" sz="1400" b="0" i="0" u="none" strike="noStrike" cap="none">
                <a:solidFill>
                  <a:srgbClr val="000000"/>
                </a:solidFill>
                <a:latin typeface="Arial"/>
                <a:ea typeface="Arial"/>
                <a:cs typeface="Arial"/>
                <a:sym typeface="Arial"/>
              </a:rPr>
            </a:br>
            <a:r>
              <a:rPr lang="en-GB" sz="1400" b="0" i="0" u="none" strike="noStrike" cap="none">
                <a:solidFill>
                  <a:srgbClr val="000000"/>
                </a:solidFill>
                <a:latin typeface="Arial"/>
                <a:ea typeface="Arial"/>
                <a:cs typeface="Arial"/>
                <a:sym typeface="Arial"/>
              </a:rPr>
              <a:t>Ontology and data scripts (OWL/RDF/R) to for automated data maintenance</a:t>
            </a:r>
            <a:endParaRPr sz="1400" b="0" i="0" u="none" strike="noStrike" cap="none">
              <a:solidFill>
                <a:srgbClr val="000000"/>
              </a:solidFill>
              <a:latin typeface="Arial"/>
              <a:ea typeface="Arial"/>
              <a:cs typeface="Arial"/>
              <a:sym typeface="Arial"/>
            </a:endParaRPr>
          </a:p>
        </p:txBody>
      </p:sp>
      <p:sp>
        <p:nvSpPr>
          <p:cNvPr id="266" name="Google Shape;266;p18"/>
          <p:cNvSpPr/>
          <p:nvPr/>
        </p:nvSpPr>
        <p:spPr>
          <a:xfrm>
            <a:off x="2572648" y="4752441"/>
            <a:ext cx="7200000" cy="7200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Manual oversight and manual entry</a:t>
            </a:r>
            <a:br>
              <a:rPr lang="en-GB" sz="1400" b="0" i="0" u="none" strike="noStrike" cap="none" dirty="0">
                <a:solidFill>
                  <a:srgbClr val="000000"/>
                </a:solidFill>
                <a:latin typeface="Arial"/>
                <a:ea typeface="Arial"/>
                <a:cs typeface="Arial"/>
                <a:sym typeface="Arial"/>
              </a:rPr>
            </a:br>
            <a:r>
              <a:rPr lang="en-GB" sz="1400" b="0" i="0" u="none" strike="noStrike" cap="none" dirty="0">
                <a:solidFill>
                  <a:srgbClr val="000000"/>
                </a:solidFill>
                <a:latin typeface="Arial"/>
                <a:ea typeface="Arial"/>
                <a:cs typeface="Arial"/>
                <a:sym typeface="Arial"/>
              </a:rPr>
              <a:t>Simple, widely used GUI with plenty of Slovak, English documentation: Wikipedia</a:t>
            </a:r>
            <a:endParaRPr sz="1400" b="0" i="0" u="none" strike="noStrike" cap="none" dirty="0">
              <a:solidFill>
                <a:srgbClr val="000000"/>
              </a:solidFill>
              <a:latin typeface="Arial"/>
              <a:ea typeface="Arial"/>
              <a:cs typeface="Arial"/>
              <a:sym typeface="Arial"/>
            </a:endParaRPr>
          </a:p>
        </p:txBody>
      </p:sp>
      <p:sp>
        <p:nvSpPr>
          <p:cNvPr id="267" name="Google Shape;267;p18"/>
          <p:cNvSpPr/>
          <p:nvPr/>
        </p:nvSpPr>
        <p:spPr>
          <a:xfrm>
            <a:off x="2572648" y="5601729"/>
            <a:ext cx="7200000" cy="720000"/>
          </a:xfrm>
          <a:prstGeom prst="rect">
            <a:avLst/>
          </a:prstGeom>
          <a:solidFill>
            <a:srgbClr val="F2F2F2"/>
          </a:solidFill>
          <a:ln>
            <a:noFill/>
          </a:ln>
        </p:spPr>
        <p:txBody>
          <a:bodyPr spcFirstLastPara="1" wrap="square" lIns="121900" tIns="60925" rIns="121900" bIns="609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rgbClr val="000000"/>
                </a:solidFill>
                <a:latin typeface="Arial"/>
                <a:ea typeface="Arial"/>
                <a:cs typeface="Arial"/>
                <a:sym typeface="Arial"/>
              </a:rPr>
              <a:t>Pre-population with current and historical data</a:t>
            </a:r>
            <a:br>
              <a:rPr lang="en-GB" sz="1400" b="0" i="0" u="none" strike="noStrike" cap="none" dirty="0">
                <a:solidFill>
                  <a:srgbClr val="000000"/>
                </a:solidFill>
                <a:latin typeface="Arial"/>
                <a:ea typeface="Arial"/>
                <a:cs typeface="Arial"/>
                <a:sym typeface="Arial"/>
              </a:rPr>
            </a:br>
            <a:r>
              <a:rPr lang="en-GB" sz="1400" b="0" i="0" u="none" strike="noStrike" cap="none" dirty="0">
                <a:solidFill>
                  <a:srgbClr val="000000"/>
                </a:solidFill>
                <a:latin typeface="Arial"/>
                <a:ea typeface="Arial"/>
                <a:cs typeface="Arial"/>
                <a:sym typeface="Arial"/>
              </a:rPr>
              <a:t>To initiate the change management, we will upload past data whenever possible since 1993.</a:t>
            </a:r>
            <a:endParaRPr sz="1400" b="0" i="0" u="none" strike="noStrike" cap="none" dirty="0">
              <a:solidFill>
                <a:srgbClr val="000000"/>
              </a:solidFill>
              <a:latin typeface="Arial"/>
              <a:ea typeface="Arial"/>
              <a:cs typeface="Arial"/>
              <a:sym typeface="Arial"/>
            </a:endParaRPr>
          </a:p>
        </p:txBody>
      </p:sp>
      <p:cxnSp>
        <p:nvCxnSpPr>
          <p:cNvPr id="268" name="Google Shape;268;p18"/>
          <p:cNvCxnSpPr/>
          <p:nvPr/>
        </p:nvCxnSpPr>
        <p:spPr>
          <a:xfrm>
            <a:off x="2894924" y="2901119"/>
            <a:ext cx="0" cy="292000"/>
          </a:xfrm>
          <a:prstGeom prst="straightConnector1">
            <a:avLst/>
          </a:prstGeom>
          <a:noFill/>
          <a:ln w="9525" cap="flat" cmpd="sng">
            <a:solidFill>
              <a:schemeClr val="dk1"/>
            </a:solidFill>
            <a:prstDash val="solid"/>
            <a:round/>
            <a:headEnd type="none" w="sm" len="sm"/>
            <a:tailEnd type="none" w="sm" len="sm"/>
          </a:ln>
        </p:spPr>
      </p:cxnSp>
      <p:cxnSp>
        <p:nvCxnSpPr>
          <p:cNvPr id="269" name="Google Shape;269;p18"/>
          <p:cNvCxnSpPr/>
          <p:nvPr/>
        </p:nvCxnSpPr>
        <p:spPr>
          <a:xfrm>
            <a:off x="5205212" y="2392123"/>
            <a:ext cx="0" cy="800800"/>
          </a:xfrm>
          <a:prstGeom prst="straightConnector1">
            <a:avLst/>
          </a:prstGeom>
          <a:noFill/>
          <a:ln w="19050" cap="flat" cmpd="sng">
            <a:solidFill>
              <a:schemeClr val="accent1"/>
            </a:solidFill>
            <a:prstDash val="dash"/>
            <a:round/>
            <a:headEnd type="none" w="sm" len="sm"/>
            <a:tailEnd type="none" w="sm" len="sm"/>
          </a:ln>
        </p:spPr>
      </p:cxnSp>
      <p:cxnSp>
        <p:nvCxnSpPr>
          <p:cNvPr id="270" name="Google Shape;270;p18"/>
          <p:cNvCxnSpPr/>
          <p:nvPr/>
        </p:nvCxnSpPr>
        <p:spPr>
          <a:xfrm>
            <a:off x="9825787" y="2901119"/>
            <a:ext cx="0" cy="292000"/>
          </a:xfrm>
          <a:prstGeom prst="straightConnector1">
            <a:avLst/>
          </a:prstGeom>
          <a:noFill/>
          <a:ln w="9525" cap="flat" cmpd="sng">
            <a:solidFill>
              <a:schemeClr val="dk1"/>
            </a:solidFill>
            <a:prstDash val="solid"/>
            <a:round/>
            <a:headEnd type="none" w="sm" len="sm"/>
            <a:tailEnd type="none" w="sm" len="sm"/>
          </a:ln>
        </p:spPr>
      </p:cxnSp>
      <p:cxnSp>
        <p:nvCxnSpPr>
          <p:cNvPr id="271" name="Google Shape;271;p18"/>
          <p:cNvCxnSpPr>
            <a:stCxn id="261" idx="2"/>
          </p:cNvCxnSpPr>
          <p:nvPr/>
        </p:nvCxnSpPr>
        <p:spPr>
          <a:xfrm>
            <a:off x="7515543" y="2187075"/>
            <a:ext cx="0" cy="1005900"/>
          </a:xfrm>
          <a:prstGeom prst="straightConnector1">
            <a:avLst/>
          </a:prstGeom>
          <a:noFill/>
          <a:ln w="19050" cap="flat" cmpd="sng">
            <a:solidFill>
              <a:schemeClr val="accent1"/>
            </a:solidFill>
            <a:prstDash val="dash"/>
            <a:round/>
            <a:headEnd type="none" w="sm" len="sm"/>
            <a:tailEnd type="none" w="sm" len="sm"/>
          </a:ln>
        </p:spPr>
      </p:cxnSp>
      <p:cxnSp>
        <p:nvCxnSpPr>
          <p:cNvPr id="272" name="Google Shape;272;p18"/>
          <p:cNvCxnSpPr>
            <a:stCxn id="259" idx="2"/>
          </p:cNvCxnSpPr>
          <p:nvPr/>
        </p:nvCxnSpPr>
        <p:spPr>
          <a:xfrm>
            <a:off x="2532309" y="2187075"/>
            <a:ext cx="900" cy="1005900"/>
          </a:xfrm>
          <a:prstGeom prst="straightConnector1">
            <a:avLst/>
          </a:prstGeom>
          <a:noFill/>
          <a:ln w="19050" cap="flat" cmpd="sng">
            <a:solidFill>
              <a:schemeClr val="accent1"/>
            </a:solidFill>
            <a:prstDash val="dash"/>
            <a:round/>
            <a:headEnd type="none" w="sm" len="sm"/>
            <a:tailEnd type="none" w="sm" len="sm"/>
          </a:ln>
        </p:spPr>
      </p:cxnSp>
      <p:sp>
        <p:nvSpPr>
          <p:cNvPr id="273" name="Google Shape;273;p18"/>
          <p:cNvSpPr/>
          <p:nvPr/>
        </p:nvSpPr>
        <p:spPr>
          <a:xfrm>
            <a:off x="584636" y="3341868"/>
            <a:ext cx="1876400" cy="2972400"/>
          </a:xfrm>
          <a:prstGeom prst="rect">
            <a:avLst/>
          </a:prstGeom>
          <a:solidFill>
            <a:srgbClr val="F2F2F2"/>
          </a:solidFill>
          <a:ln>
            <a:noFill/>
          </a:ln>
        </p:spPr>
        <p:txBody>
          <a:bodyPr spcFirstLastPara="1" wrap="square" lIns="121900" tIns="60925" rIns="0" bIns="609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000000"/>
                </a:solidFill>
                <a:latin typeface="Arial"/>
                <a:ea typeface="Arial"/>
                <a:cs typeface="Arial"/>
                <a:sym typeface="Arial"/>
              </a:rPr>
              <a:t>Business process</a:t>
            </a:r>
            <a:br>
              <a:rPr lang="en-GB" sz="1400" b="0" i="0" u="none" strike="noStrike" cap="none">
                <a:solidFill>
                  <a:srgbClr val="000000"/>
                </a:solidFill>
                <a:latin typeface="Arial"/>
                <a:ea typeface="Arial"/>
                <a:cs typeface="Arial"/>
                <a:sym typeface="Arial"/>
              </a:rPr>
            </a:br>
            <a:r>
              <a:rPr lang="en-GB" sz="1400" b="0" i="0" u="none" strike="noStrike" cap="none">
                <a:solidFill>
                  <a:srgbClr val="000000"/>
                </a:solidFill>
                <a:latin typeface="Arial"/>
                <a:ea typeface="Arial"/>
                <a:cs typeface="Arial"/>
                <a:sym typeface="Arial"/>
              </a:rPr>
              <a:t>Define the business process, and derive the supporting information model for high level of automation. The information model contains taxonomies of entities.</a:t>
            </a:r>
            <a:endParaRPr sz="1400" b="0" i="0" u="none" strike="noStrike" cap="none">
              <a:solidFill>
                <a:srgbClr val="000000"/>
              </a:solidFill>
              <a:latin typeface="Arial"/>
              <a:ea typeface="Arial"/>
              <a:cs typeface="Arial"/>
              <a:sym typeface="Arial"/>
            </a:endParaRPr>
          </a:p>
        </p:txBody>
      </p:sp>
      <p:sp>
        <p:nvSpPr>
          <p:cNvPr id="274" name="Google Shape;274;p18"/>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xx</a:t>
            </a:r>
            <a:endParaRPr sz="900" b="0" i="0" u="none" strike="noStrike" cap="none">
              <a:solidFill>
                <a:srgbClr val="06203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8"/>
          <p:cNvSpPr txBox="1">
            <a:spLocks noGrp="1"/>
          </p:cNvSpPr>
          <p:nvPr>
            <p:ph type="title"/>
          </p:nvPr>
        </p:nvSpPr>
        <p:spPr>
          <a:xfrm>
            <a:off x="554735" y="333203"/>
            <a:ext cx="3465576" cy="769441"/>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500"/>
              <a:buFont typeface="Roboto Black"/>
              <a:buNone/>
            </a:pPr>
            <a:r>
              <a:rPr lang="en-GB" dirty="0"/>
              <a:t>Music Data Space</a:t>
            </a:r>
            <a:endParaRPr dirty="0"/>
          </a:p>
        </p:txBody>
      </p:sp>
      <p:sp>
        <p:nvSpPr>
          <p:cNvPr id="280" name="Google Shape;280;p48"/>
          <p:cNvSpPr txBox="1">
            <a:spLocks noGrp="1"/>
          </p:cNvSpPr>
          <p:nvPr>
            <p:ph type="subTitle" idx="1"/>
          </p:nvPr>
        </p:nvSpPr>
        <p:spPr>
          <a:xfrm>
            <a:off x="765239" y="1303614"/>
            <a:ext cx="3443993" cy="5216813"/>
          </a:xfrm>
          <a:prstGeom prst="rect">
            <a:avLst/>
          </a:prstGeom>
          <a:noFill/>
          <a:ln>
            <a:noFill/>
          </a:ln>
        </p:spPr>
        <p:txBody>
          <a:bodyPr spcFirstLastPara="1" wrap="square" lIns="0" tIns="0" rIns="0" bIns="0" anchor="t" anchorCtr="0">
            <a:spAutoFit/>
          </a:bodyPr>
          <a:lstStyle/>
          <a:p>
            <a:pPr marL="342900" lvl="0" indent="-342900" algn="l" rtl="0">
              <a:lnSpc>
                <a:spcPct val="100000"/>
              </a:lnSpc>
              <a:spcBef>
                <a:spcPts val="0"/>
              </a:spcBef>
              <a:spcAft>
                <a:spcPts val="0"/>
              </a:spcAft>
              <a:buClr>
                <a:schemeClr val="lt1"/>
              </a:buClr>
              <a:buSzPts val="1800"/>
              <a:buFont typeface="Arial"/>
              <a:buChar char="•"/>
            </a:pPr>
            <a:r>
              <a:rPr lang="en-GB"/>
              <a:t>A </a:t>
            </a:r>
            <a:r>
              <a:rPr lang="en-GB" b="1"/>
              <a:t>data (sharing) space </a:t>
            </a:r>
            <a:r>
              <a:rPr lang="en-GB"/>
              <a:t>is a legal, technical, organisational solution to trustworthy public-private data sharing.</a:t>
            </a:r>
            <a:endParaRPr/>
          </a:p>
          <a:p>
            <a:pPr marL="342900" lvl="0" indent="-342900" algn="l" rtl="0">
              <a:lnSpc>
                <a:spcPct val="100000"/>
              </a:lnSpc>
              <a:spcBef>
                <a:spcPts val="600"/>
              </a:spcBef>
              <a:spcAft>
                <a:spcPts val="0"/>
              </a:spcAft>
              <a:buClr>
                <a:schemeClr val="lt1"/>
              </a:buClr>
              <a:buSzPts val="1800"/>
              <a:buFont typeface="Arial"/>
              <a:buChar char="•"/>
            </a:pPr>
            <a:r>
              <a:rPr lang="en-GB" b="1"/>
              <a:t>Trustworthy public-private data sharing </a:t>
            </a:r>
            <a:r>
              <a:rPr lang="en-GB"/>
              <a:t>is essential to solve big data problems like ESG reporting or trustworthy AI.</a:t>
            </a:r>
            <a:endParaRPr/>
          </a:p>
          <a:p>
            <a:pPr marL="342900" lvl="0" indent="-342900" algn="l" rtl="0">
              <a:lnSpc>
                <a:spcPct val="100000"/>
              </a:lnSpc>
              <a:spcBef>
                <a:spcPts val="600"/>
              </a:spcBef>
              <a:spcAft>
                <a:spcPts val="0"/>
              </a:spcAft>
              <a:buClr>
                <a:schemeClr val="lt1"/>
              </a:buClr>
              <a:buSzPts val="1800"/>
              <a:buFont typeface="Arial"/>
              <a:buChar char="•"/>
            </a:pPr>
            <a:r>
              <a:rPr lang="en-GB"/>
              <a:t>Reprex is associated with the </a:t>
            </a:r>
            <a:r>
              <a:rPr lang="en-GB" b="1"/>
              <a:t>Big Data Value Association </a:t>
            </a:r>
            <a:r>
              <a:rPr lang="en-GB"/>
              <a:t>and follows its data (sharing) space model. </a:t>
            </a:r>
            <a:endParaRPr/>
          </a:p>
          <a:p>
            <a:pPr marL="342900" lvl="0" indent="-342900" algn="l" rtl="0">
              <a:lnSpc>
                <a:spcPct val="100000"/>
              </a:lnSpc>
              <a:spcBef>
                <a:spcPts val="600"/>
              </a:spcBef>
              <a:spcAft>
                <a:spcPts val="0"/>
              </a:spcAft>
              <a:buClr>
                <a:schemeClr val="lt1"/>
              </a:buClr>
              <a:buSzPts val="1800"/>
              <a:buFont typeface="Arial"/>
              <a:buChar char="•"/>
            </a:pPr>
            <a:r>
              <a:rPr lang="en-GB"/>
              <a:t>As a member of the </a:t>
            </a:r>
            <a:r>
              <a:rPr lang="en-GB" b="1"/>
              <a:t>Dutch AI Coalition</a:t>
            </a:r>
            <a:r>
              <a:rPr lang="en-GB"/>
              <a:t>, we are committed to building </a:t>
            </a:r>
            <a:r>
              <a:rPr lang="en-GB" b="1"/>
              <a:t>trustworthy AI </a:t>
            </a:r>
            <a:r>
              <a:rPr lang="en-GB"/>
              <a:t>applications.</a:t>
            </a:r>
            <a:endParaRPr/>
          </a:p>
        </p:txBody>
      </p:sp>
      <p:sp>
        <p:nvSpPr>
          <p:cNvPr id="281" name="Google Shape;281;p48"/>
          <p:cNvSpPr txBox="1">
            <a:spLocks noGrp="1"/>
          </p:cNvSpPr>
          <p:nvPr>
            <p:ph type="body" idx="2"/>
          </p:nvPr>
        </p:nvSpPr>
        <p:spPr>
          <a:xfrm>
            <a:off x="7616784" y="153097"/>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sz="800" dirty="0">
                <a:solidFill>
                  <a:schemeClr val="dk2"/>
                </a:solidFill>
              </a:rPr>
              <a:t>Our solution: Slovak Cultural Dataspace</a:t>
            </a:r>
            <a:endParaRPr lang="en-US" dirty="0"/>
          </a:p>
        </p:txBody>
      </p:sp>
      <p:grpSp>
        <p:nvGrpSpPr>
          <p:cNvPr id="282" name="Google Shape;282;p48"/>
          <p:cNvGrpSpPr/>
          <p:nvPr/>
        </p:nvGrpSpPr>
        <p:grpSpPr>
          <a:xfrm>
            <a:off x="6694171" y="1298080"/>
            <a:ext cx="5199181" cy="5228069"/>
            <a:chOff x="5736908" y="1238663"/>
            <a:chExt cx="5199181" cy="5228069"/>
          </a:xfrm>
        </p:grpSpPr>
        <p:grpSp>
          <p:nvGrpSpPr>
            <p:cNvPr id="283" name="Google Shape;283;p48"/>
            <p:cNvGrpSpPr/>
            <p:nvPr/>
          </p:nvGrpSpPr>
          <p:grpSpPr>
            <a:xfrm>
              <a:off x="5736908" y="1238663"/>
              <a:ext cx="5199181" cy="5228069"/>
              <a:chOff x="877475" y="52801"/>
              <a:chExt cx="5199181" cy="5228069"/>
            </a:xfrm>
          </p:grpSpPr>
          <p:sp>
            <p:nvSpPr>
              <p:cNvPr id="284" name="Google Shape;284;p48"/>
              <p:cNvSpPr/>
              <p:nvPr/>
            </p:nvSpPr>
            <p:spPr>
              <a:xfrm>
                <a:off x="1319398" y="330142"/>
                <a:ext cx="4480129" cy="4480129"/>
              </a:xfrm>
              <a:prstGeom prst="pie">
                <a:avLst>
                  <a:gd name="adj1" fmla="val 16200000"/>
                  <a:gd name="adj2" fmla="val 20520000"/>
                </a:avLst>
              </a:prstGeom>
              <a:solidFill>
                <a:srgbClr val="007C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8"/>
              <p:cNvSpPr txBox="1"/>
              <p:nvPr/>
            </p:nvSpPr>
            <p:spPr>
              <a:xfrm>
                <a:off x="3656532" y="1083231"/>
                <a:ext cx="1440041" cy="96002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b="0" i="0" u="none" strike="noStrike" cap="none">
                  <a:solidFill>
                    <a:schemeClr val="lt1"/>
                  </a:solidFill>
                  <a:latin typeface="Roboto"/>
                  <a:ea typeface="Roboto"/>
                  <a:cs typeface="Roboto"/>
                  <a:sym typeface="Roboto"/>
                </a:endParaRPr>
              </a:p>
            </p:txBody>
          </p:sp>
          <p:sp>
            <p:nvSpPr>
              <p:cNvPr id="286" name="Google Shape;286;p48"/>
              <p:cNvSpPr/>
              <p:nvPr/>
            </p:nvSpPr>
            <p:spPr>
              <a:xfrm>
                <a:off x="1315103" y="447776"/>
                <a:ext cx="4480129" cy="4480129"/>
              </a:xfrm>
              <a:prstGeom prst="pie">
                <a:avLst>
                  <a:gd name="adj1" fmla="val 20520000"/>
                  <a:gd name="adj2" fmla="val 3240000"/>
                </a:avLst>
              </a:prstGeom>
              <a:solidFill>
                <a:srgbClr val="007C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48"/>
              <p:cNvSpPr txBox="1"/>
              <p:nvPr/>
            </p:nvSpPr>
            <p:spPr>
              <a:xfrm>
                <a:off x="4200520" y="2494768"/>
                <a:ext cx="1333371" cy="106669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b="0" i="0" u="none" strike="noStrike" cap="none">
                  <a:solidFill>
                    <a:schemeClr val="lt1"/>
                  </a:solidFill>
                  <a:latin typeface="Roboto"/>
                  <a:ea typeface="Roboto"/>
                  <a:cs typeface="Roboto"/>
                  <a:sym typeface="Roboto"/>
                </a:endParaRPr>
              </a:p>
            </p:txBody>
          </p:sp>
          <p:sp>
            <p:nvSpPr>
              <p:cNvPr id="288" name="Google Shape;288;p48"/>
              <p:cNvSpPr/>
              <p:nvPr/>
            </p:nvSpPr>
            <p:spPr>
              <a:xfrm>
                <a:off x="1256462" y="523215"/>
                <a:ext cx="4480129" cy="4480129"/>
              </a:xfrm>
              <a:prstGeom prst="pie">
                <a:avLst>
                  <a:gd name="adj1" fmla="val 3240000"/>
                  <a:gd name="adj2" fmla="val 7560000"/>
                </a:avLst>
              </a:prstGeom>
              <a:solidFill>
                <a:srgbClr val="007C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8"/>
              <p:cNvSpPr txBox="1"/>
              <p:nvPr/>
            </p:nvSpPr>
            <p:spPr>
              <a:xfrm>
                <a:off x="2856509" y="3669972"/>
                <a:ext cx="1280036" cy="117336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b="0" i="0" u="none" strike="noStrike" cap="none">
                  <a:solidFill>
                    <a:schemeClr val="lt1"/>
                  </a:solidFill>
                  <a:latin typeface="Roboto"/>
                  <a:ea typeface="Roboto"/>
                  <a:cs typeface="Roboto"/>
                  <a:sym typeface="Roboto"/>
                </a:endParaRPr>
              </a:p>
            </p:txBody>
          </p:sp>
          <p:sp>
            <p:nvSpPr>
              <p:cNvPr id="290" name="Google Shape;290;p48"/>
              <p:cNvSpPr/>
              <p:nvPr/>
            </p:nvSpPr>
            <p:spPr>
              <a:xfrm>
                <a:off x="1155126" y="449612"/>
                <a:ext cx="4480129" cy="4480129"/>
              </a:xfrm>
              <a:prstGeom prst="pie">
                <a:avLst>
                  <a:gd name="adj1" fmla="val 7560000"/>
                  <a:gd name="adj2" fmla="val 11880000"/>
                </a:avLst>
              </a:prstGeom>
              <a:solidFill>
                <a:srgbClr val="007C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48"/>
              <p:cNvSpPr txBox="1"/>
              <p:nvPr/>
            </p:nvSpPr>
            <p:spPr>
              <a:xfrm>
                <a:off x="1416467" y="2496605"/>
                <a:ext cx="1333371" cy="1066697"/>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dk1"/>
                  </a:buClr>
                  <a:buSzPts val="1800"/>
                  <a:buFont typeface="Roboto Condensed"/>
                  <a:buNone/>
                </a:pPr>
                <a:endParaRPr sz="1800" b="0" i="0" u="none" strike="noStrike" cap="none">
                  <a:solidFill>
                    <a:schemeClr val="lt1"/>
                  </a:solidFill>
                  <a:latin typeface="Roboto"/>
                  <a:ea typeface="Roboto"/>
                  <a:cs typeface="Roboto"/>
                  <a:sym typeface="Roboto"/>
                </a:endParaRPr>
              </a:p>
            </p:txBody>
          </p:sp>
          <p:sp>
            <p:nvSpPr>
              <p:cNvPr id="292" name="Google Shape;292;p48"/>
              <p:cNvSpPr/>
              <p:nvPr/>
            </p:nvSpPr>
            <p:spPr>
              <a:xfrm>
                <a:off x="1193527" y="330142"/>
                <a:ext cx="4480129" cy="4480129"/>
              </a:xfrm>
              <a:prstGeom prst="pie">
                <a:avLst>
                  <a:gd name="adj1" fmla="val 11880000"/>
                  <a:gd name="adj2" fmla="val 16200000"/>
                </a:avLst>
              </a:prstGeom>
              <a:solidFill>
                <a:srgbClr val="007CB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8"/>
              <p:cNvSpPr txBox="1"/>
              <p:nvPr/>
            </p:nvSpPr>
            <p:spPr>
              <a:xfrm>
                <a:off x="1896481" y="1083231"/>
                <a:ext cx="1440041" cy="960027"/>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Clr>
                    <a:schemeClr val="dk1"/>
                  </a:buClr>
                  <a:buSzPts val="2000"/>
                  <a:buFont typeface="Roboto Condensed"/>
                  <a:buNone/>
                </a:pPr>
                <a:endParaRPr sz="2000" b="0" i="0" u="none" strike="noStrike" cap="none">
                  <a:solidFill>
                    <a:schemeClr val="lt1"/>
                  </a:solidFill>
                  <a:latin typeface="Roboto"/>
                  <a:ea typeface="Roboto"/>
                  <a:cs typeface="Roboto"/>
                  <a:sym typeface="Roboto"/>
                </a:endParaRPr>
              </a:p>
            </p:txBody>
          </p:sp>
          <p:sp>
            <p:nvSpPr>
              <p:cNvPr id="294" name="Google Shape;294;p48"/>
              <p:cNvSpPr/>
              <p:nvPr/>
            </p:nvSpPr>
            <p:spPr>
              <a:xfrm>
                <a:off x="1041845" y="52801"/>
                <a:ext cx="5034811" cy="5034811"/>
              </a:xfrm>
              <a:custGeom>
                <a:avLst/>
                <a:gdLst/>
                <a:ahLst/>
                <a:cxnLst/>
                <a:rect l="l" t="t" r="r" b="b"/>
                <a:pathLst>
                  <a:path w="120000" h="120000" extrusionOk="0">
                    <a:moveTo>
                      <a:pt x="60005" y="4067"/>
                    </a:moveTo>
                    <a:lnTo>
                      <a:pt x="60005" y="4067"/>
                    </a:lnTo>
                    <a:cubicBezTo>
                      <a:pt x="82391" y="4070"/>
                      <a:pt x="102619" y="17419"/>
                      <a:pt x="111424" y="38000"/>
                    </a:cubicBezTo>
                    <a:lnTo>
                      <a:pt x="115280" y="36747"/>
                    </a:lnTo>
                    <a:lnTo>
                      <a:pt x="110293" y="43657"/>
                    </a:lnTo>
                    <a:lnTo>
                      <a:pt x="101740" y="41147"/>
                    </a:lnTo>
                    <a:lnTo>
                      <a:pt x="105594" y="39894"/>
                    </a:lnTo>
                    <a:lnTo>
                      <a:pt x="105594" y="39894"/>
                    </a:lnTo>
                    <a:cubicBezTo>
                      <a:pt x="97628" y="21829"/>
                      <a:pt x="79748" y="10171"/>
                      <a:pt x="60005" y="10169"/>
                    </a:cubicBezTo>
                    <a:close/>
                  </a:path>
                </a:pathLst>
              </a:custGeom>
              <a:solidFill>
                <a:srgbClr val="A7D0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8"/>
              <p:cNvSpPr/>
              <p:nvPr/>
            </p:nvSpPr>
            <p:spPr>
              <a:xfrm>
                <a:off x="1038071" y="170395"/>
                <a:ext cx="5034811" cy="5034811"/>
              </a:xfrm>
              <a:custGeom>
                <a:avLst/>
                <a:gdLst/>
                <a:ahLst/>
                <a:cxnLst/>
                <a:rect l="l" t="t" r="r" b="b"/>
                <a:pathLst>
                  <a:path w="120000" h="120000" extrusionOk="0">
                    <a:moveTo>
                      <a:pt x="113195" y="42715"/>
                    </a:moveTo>
                    <a:cubicBezTo>
                      <a:pt x="120114" y="64009"/>
                      <a:pt x="113668" y="87378"/>
                      <a:pt x="96810" y="102113"/>
                    </a:cubicBezTo>
                    <a:lnTo>
                      <a:pt x="99192" y="105393"/>
                    </a:lnTo>
                    <a:lnTo>
                      <a:pt x="91080" y="102785"/>
                    </a:lnTo>
                    <a:lnTo>
                      <a:pt x="90825" y="93875"/>
                    </a:lnTo>
                    <a:lnTo>
                      <a:pt x="93207" y="97154"/>
                    </a:lnTo>
                    <a:lnTo>
                      <a:pt x="93207" y="97154"/>
                    </a:lnTo>
                    <a:cubicBezTo>
                      <a:pt x="107930" y="83994"/>
                      <a:pt x="113494" y="63382"/>
                      <a:pt x="107392" y="44601"/>
                    </a:cubicBezTo>
                    <a:close/>
                  </a:path>
                </a:pathLst>
              </a:custGeom>
              <a:solidFill>
                <a:srgbClr val="A7D0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8"/>
              <p:cNvSpPr/>
              <p:nvPr/>
            </p:nvSpPr>
            <p:spPr>
              <a:xfrm>
                <a:off x="979121" y="246059"/>
                <a:ext cx="5034811" cy="5034811"/>
              </a:xfrm>
              <a:custGeom>
                <a:avLst/>
                <a:gdLst/>
                <a:ahLst/>
                <a:cxnLst/>
                <a:rect l="l" t="t" r="r" b="b"/>
                <a:pathLst>
                  <a:path w="120000" h="120000" extrusionOk="0">
                    <a:moveTo>
                      <a:pt x="92880" y="105248"/>
                    </a:moveTo>
                    <a:cubicBezTo>
                      <a:pt x="74766" y="118411"/>
                      <a:pt x="50547" y="119502"/>
                      <a:pt x="31322" y="108021"/>
                    </a:cubicBezTo>
                    <a:lnTo>
                      <a:pt x="28939" y="111301"/>
                    </a:lnTo>
                    <a:lnTo>
                      <a:pt x="28913" y="102779"/>
                    </a:lnTo>
                    <a:lnTo>
                      <a:pt x="37308" y="99784"/>
                    </a:lnTo>
                    <a:lnTo>
                      <a:pt x="34926" y="103063"/>
                    </a:lnTo>
                    <a:lnTo>
                      <a:pt x="34926" y="103063"/>
                    </a:lnTo>
                    <a:cubicBezTo>
                      <a:pt x="51992" y="113000"/>
                      <a:pt x="73317" y="111921"/>
                      <a:pt x="89293" y="100311"/>
                    </a:cubicBezTo>
                    <a:close/>
                  </a:path>
                </a:pathLst>
              </a:custGeom>
              <a:solidFill>
                <a:srgbClr val="A7D0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8"/>
              <p:cNvSpPr/>
              <p:nvPr/>
            </p:nvSpPr>
            <p:spPr>
              <a:xfrm>
                <a:off x="877475" y="172232"/>
                <a:ext cx="5034811" cy="5034811"/>
              </a:xfrm>
              <a:custGeom>
                <a:avLst/>
                <a:gdLst/>
                <a:ahLst/>
                <a:cxnLst/>
                <a:rect l="l" t="t" r="r" b="b"/>
                <a:pathLst>
                  <a:path w="120000" h="120000" extrusionOk="0">
                    <a:moveTo>
                      <a:pt x="27127" y="105253"/>
                    </a:moveTo>
                    <a:cubicBezTo>
                      <a:pt x="9012" y="92094"/>
                      <a:pt x="490" y="69400"/>
                      <a:pt x="5466" y="47570"/>
                    </a:cubicBezTo>
                    <a:lnTo>
                      <a:pt x="1610" y="46317"/>
                    </a:lnTo>
                    <a:lnTo>
                      <a:pt x="9707" y="43658"/>
                    </a:lnTo>
                    <a:lnTo>
                      <a:pt x="15150" y="50716"/>
                    </a:lnTo>
                    <a:lnTo>
                      <a:pt x="11296" y="49464"/>
                    </a:lnTo>
                    <a:lnTo>
                      <a:pt x="11296" y="49464"/>
                    </a:lnTo>
                    <a:cubicBezTo>
                      <a:pt x="7121" y="68765"/>
                      <a:pt x="14737" y="88710"/>
                      <a:pt x="30714" y="100316"/>
                    </a:cubicBezTo>
                    <a:close/>
                  </a:path>
                </a:pathLst>
              </a:custGeom>
              <a:solidFill>
                <a:srgbClr val="A7D0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48"/>
              <p:cNvSpPr/>
              <p:nvPr/>
            </p:nvSpPr>
            <p:spPr>
              <a:xfrm>
                <a:off x="916397" y="52801"/>
                <a:ext cx="5034811" cy="5034811"/>
              </a:xfrm>
              <a:custGeom>
                <a:avLst/>
                <a:gdLst/>
                <a:ahLst/>
                <a:cxnLst/>
                <a:rect l="l" t="t" r="r" b="b"/>
                <a:pathLst>
                  <a:path w="120000" h="120000" extrusionOk="0">
                    <a:moveTo>
                      <a:pt x="6805" y="42714"/>
                    </a:moveTo>
                    <a:cubicBezTo>
                      <a:pt x="13724" y="21424"/>
                      <a:pt x="32669" y="6310"/>
                      <a:pt x="54964" y="4295"/>
                    </a:cubicBezTo>
                    <a:lnTo>
                      <a:pt x="54964" y="240"/>
                    </a:lnTo>
                    <a:lnTo>
                      <a:pt x="59995" y="7118"/>
                    </a:lnTo>
                    <a:lnTo>
                      <a:pt x="54965" y="14477"/>
                    </a:lnTo>
                    <a:lnTo>
                      <a:pt x="54965" y="10424"/>
                    </a:lnTo>
                    <a:lnTo>
                      <a:pt x="54965" y="10424"/>
                    </a:lnTo>
                    <a:cubicBezTo>
                      <a:pt x="35322" y="12419"/>
                      <a:pt x="18710" y="25823"/>
                      <a:pt x="12609" y="44600"/>
                    </a:cubicBezTo>
                    <a:close/>
                  </a:path>
                </a:pathLst>
              </a:custGeom>
              <a:solidFill>
                <a:srgbClr val="A7D0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48"/>
            <p:cNvSpPr txBox="1"/>
            <p:nvPr/>
          </p:nvSpPr>
          <p:spPr>
            <a:xfrm>
              <a:off x="6174516" y="3609053"/>
              <a:ext cx="1583905" cy="349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Roboto"/>
                <a:buNone/>
              </a:pPr>
              <a:r>
                <a:rPr lang="en-GB" sz="1600" b="1" i="0" u="none" strike="noStrike" cap="none" dirty="0">
                  <a:solidFill>
                    <a:srgbClr val="FFFFFF"/>
                  </a:solidFill>
                  <a:latin typeface="Roboto"/>
                  <a:ea typeface="Roboto"/>
                  <a:cs typeface="Roboto"/>
                  <a:sym typeface="Roboto"/>
                </a:rPr>
                <a:t>TECHNOLOGY</a:t>
              </a:r>
              <a:endParaRPr sz="1800" b="1" i="0" u="none" strike="noStrike" cap="none" dirty="0">
                <a:solidFill>
                  <a:srgbClr val="FFFFFF"/>
                </a:solidFill>
                <a:latin typeface="Roboto Condensed"/>
                <a:ea typeface="Roboto Condensed"/>
                <a:cs typeface="Roboto Condensed"/>
                <a:sym typeface="Roboto Condensed"/>
              </a:endParaRPr>
            </a:p>
          </p:txBody>
        </p:sp>
        <p:sp>
          <p:nvSpPr>
            <p:cNvPr id="300" name="Google Shape;300;p48"/>
            <p:cNvSpPr txBox="1"/>
            <p:nvPr/>
          </p:nvSpPr>
          <p:spPr>
            <a:xfrm>
              <a:off x="7503263" y="4873747"/>
              <a:ext cx="1751177"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600"/>
                <a:buFont typeface="Roboto"/>
                <a:buNone/>
              </a:pPr>
              <a:r>
                <a:rPr lang="en-GB" sz="1600" b="1" i="0" u="none" strike="noStrike" cap="none">
                  <a:solidFill>
                    <a:srgbClr val="FFFFFF"/>
                  </a:solidFill>
                  <a:latin typeface="Roboto"/>
                  <a:ea typeface="Roboto"/>
                  <a:cs typeface="Roboto"/>
                  <a:sym typeface="Roboto"/>
                </a:rPr>
                <a:t>ORGANISATION</a:t>
              </a:r>
              <a:endParaRPr sz="1800" b="1" i="0" u="none" strike="noStrike" cap="none">
                <a:solidFill>
                  <a:srgbClr val="FFFFFF"/>
                </a:solidFill>
                <a:latin typeface="Roboto Condensed"/>
                <a:ea typeface="Roboto Condensed"/>
                <a:cs typeface="Roboto Condensed"/>
                <a:sym typeface="Roboto Condensed"/>
              </a:endParaRPr>
            </a:p>
          </p:txBody>
        </p:sp>
        <p:sp>
          <p:nvSpPr>
            <p:cNvPr id="301" name="Google Shape;301;p48"/>
            <p:cNvSpPr txBox="1"/>
            <p:nvPr/>
          </p:nvSpPr>
          <p:spPr>
            <a:xfrm>
              <a:off x="7291113" y="5133535"/>
              <a:ext cx="1916332" cy="738664"/>
            </a:xfrm>
            <a:prstGeom prst="rect">
              <a:avLst/>
            </a:prstGeom>
            <a:noFill/>
            <a:ln>
              <a:noFill/>
            </a:ln>
          </p:spPr>
          <p:txBody>
            <a:bodyPr spcFirstLastPara="1" wrap="square" lIns="91425" tIns="45700" rIns="91425" bIns="45700" anchor="t" anchorCtr="0">
              <a:spAutoFit/>
            </a:bodyPr>
            <a:lstStyle/>
            <a:p>
              <a:pPr marL="285750" marR="0" lvl="0" indent="-101600" algn="l"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Condensed"/>
                  <a:ea typeface="Roboto Condensed"/>
                  <a:cs typeface="Roboto Condensed"/>
                  <a:sym typeface="Roboto Condensed"/>
                </a:rPr>
                <a:t>Harmonised business processes</a:t>
              </a:r>
              <a:endParaRPr sz="1400" b="0" i="0" u="none" strike="noStrike" cap="none">
                <a:solidFill>
                  <a:srgbClr val="000000"/>
                </a:solidFill>
                <a:latin typeface="Arial"/>
                <a:ea typeface="Arial"/>
                <a:cs typeface="Arial"/>
                <a:sym typeface="Arial"/>
              </a:endParaRPr>
            </a:p>
            <a:p>
              <a:pPr marL="285750" marR="0" lvl="0" indent="-101600" algn="l"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Condensed"/>
                  <a:ea typeface="Roboto Condensed"/>
                  <a:cs typeface="Roboto Condensed"/>
                  <a:sym typeface="Roboto Condensed"/>
                </a:rPr>
                <a:t>Human-on-the-loop</a:t>
              </a:r>
              <a:endParaRPr sz="1400" b="0" i="0" u="none" strike="noStrike" cap="none">
                <a:solidFill>
                  <a:srgbClr val="FFFFFF"/>
                </a:solidFill>
                <a:latin typeface="Roboto Condensed"/>
                <a:ea typeface="Roboto Condensed"/>
                <a:cs typeface="Roboto Condensed"/>
                <a:sym typeface="Roboto Condensed"/>
              </a:endParaRPr>
            </a:p>
          </p:txBody>
        </p:sp>
        <p:sp>
          <p:nvSpPr>
            <p:cNvPr id="302" name="Google Shape;302;p48"/>
            <p:cNvSpPr txBox="1"/>
            <p:nvPr/>
          </p:nvSpPr>
          <p:spPr>
            <a:xfrm>
              <a:off x="6090879" y="3891487"/>
              <a:ext cx="1751178" cy="954107"/>
            </a:xfrm>
            <a:prstGeom prst="rect">
              <a:avLst/>
            </a:prstGeom>
            <a:noFill/>
            <a:ln>
              <a:noFill/>
            </a:ln>
          </p:spPr>
          <p:txBody>
            <a:bodyPr spcFirstLastPara="1" wrap="square" lIns="91425" tIns="45700" rIns="91425" bIns="45700" anchor="t" anchorCtr="0">
              <a:spAutoFit/>
            </a:bodyPr>
            <a:lstStyle/>
            <a:p>
              <a:pPr marL="285750" marR="0" lvl="0" indent="-101600" algn="r"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Condensed"/>
                  <a:ea typeface="Roboto Condensed"/>
                  <a:cs typeface="Roboto Condensed"/>
                  <a:sym typeface="Roboto Condensed"/>
                </a:rPr>
                <a:t>Explicit knowledge base</a:t>
              </a:r>
              <a:endParaRPr sz="1400" b="0" i="0" u="none" strike="noStrike" cap="none">
                <a:solidFill>
                  <a:srgbClr val="FFFFFF"/>
                </a:solidFill>
                <a:latin typeface="Roboto Condensed"/>
                <a:ea typeface="Roboto Condensed"/>
                <a:cs typeface="Roboto Condensed"/>
                <a:sym typeface="Roboto Condensed"/>
              </a:endParaRPr>
            </a:p>
            <a:p>
              <a:pPr marL="285750" marR="0" lvl="0" indent="-101600" algn="ctr"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Condensed"/>
                  <a:ea typeface="Roboto Condensed"/>
                  <a:cs typeface="Roboto Condensed"/>
                  <a:sym typeface="Roboto Condensed"/>
                </a:rPr>
                <a:t>Data coordination</a:t>
              </a:r>
              <a:endParaRPr sz="1400" b="0" i="0" u="none" strike="noStrike" cap="none">
                <a:solidFill>
                  <a:srgbClr val="FFFFFF"/>
                </a:solidFill>
                <a:latin typeface="Roboto Condensed"/>
                <a:ea typeface="Roboto Condensed"/>
                <a:cs typeface="Roboto Condensed"/>
                <a:sym typeface="Roboto Condensed"/>
              </a:endParaRPr>
            </a:p>
            <a:p>
              <a:pPr marL="285750" marR="0" lvl="0" indent="-101600" algn="l"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Condensed"/>
                  <a:ea typeface="Roboto Condensed"/>
                  <a:cs typeface="Roboto Condensed"/>
                  <a:sym typeface="Roboto Condensed"/>
                </a:rPr>
                <a:t>Match prediction</a:t>
              </a:r>
              <a:endParaRPr sz="1400" b="0" i="0" u="none" strike="noStrike" cap="none">
                <a:solidFill>
                  <a:srgbClr val="FFFFFF"/>
                </a:solidFill>
                <a:latin typeface="Roboto Condensed"/>
                <a:ea typeface="Roboto Condensed"/>
                <a:cs typeface="Roboto Condensed"/>
                <a:sym typeface="Roboto Condensed"/>
              </a:endParaRPr>
            </a:p>
          </p:txBody>
        </p:sp>
        <p:sp>
          <p:nvSpPr>
            <p:cNvPr id="303" name="Google Shape;303;p48"/>
            <p:cNvSpPr txBox="1"/>
            <p:nvPr/>
          </p:nvSpPr>
          <p:spPr>
            <a:xfrm>
              <a:off x="6966469" y="2115435"/>
              <a:ext cx="1583905" cy="349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Roboto"/>
                <a:buNone/>
              </a:pPr>
              <a:r>
                <a:rPr lang="en-GB" sz="1600" b="1" i="0" u="none" strike="noStrike" cap="none">
                  <a:solidFill>
                    <a:srgbClr val="FFFFFF"/>
                  </a:solidFill>
                  <a:latin typeface="Roboto"/>
                  <a:ea typeface="Roboto"/>
                  <a:cs typeface="Roboto"/>
                  <a:sym typeface="Roboto"/>
                </a:rPr>
                <a:t>DATA</a:t>
              </a:r>
              <a:endParaRPr sz="1800" b="1" i="0" u="none" strike="noStrike" cap="none">
                <a:solidFill>
                  <a:srgbClr val="FFFFFF"/>
                </a:solidFill>
                <a:latin typeface="Roboto Condensed"/>
                <a:ea typeface="Roboto Condensed"/>
                <a:cs typeface="Roboto Condensed"/>
                <a:sym typeface="Roboto Condensed"/>
              </a:endParaRPr>
            </a:p>
          </p:txBody>
        </p:sp>
        <p:sp>
          <p:nvSpPr>
            <p:cNvPr id="304" name="Google Shape;304;p48"/>
            <p:cNvSpPr txBox="1"/>
            <p:nvPr/>
          </p:nvSpPr>
          <p:spPr>
            <a:xfrm>
              <a:off x="6460595" y="2470268"/>
              <a:ext cx="1751178" cy="954107"/>
            </a:xfrm>
            <a:prstGeom prst="rect">
              <a:avLst/>
            </a:prstGeom>
            <a:noFill/>
            <a:ln>
              <a:noFill/>
            </a:ln>
          </p:spPr>
          <p:txBody>
            <a:bodyPr spcFirstLastPara="1" wrap="square" lIns="91425" tIns="45700" rIns="91425" bIns="45700" anchor="t" anchorCtr="0">
              <a:spAutoFit/>
            </a:bodyPr>
            <a:lstStyle/>
            <a:p>
              <a:pPr marL="285750" marR="0" lvl="0" indent="-101600" algn="l"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Condensed"/>
                  <a:ea typeface="Roboto Condensed"/>
                  <a:cs typeface="Roboto Condensed"/>
                  <a:sym typeface="Roboto Condensed"/>
                </a:rPr>
                <a:t>ERP, database</a:t>
              </a:r>
              <a:endParaRPr sz="1400" b="0" i="0" u="none" strike="noStrike" cap="none">
                <a:solidFill>
                  <a:srgbClr val="FFFFFF"/>
                </a:solidFill>
                <a:latin typeface="Roboto Condensed"/>
                <a:ea typeface="Roboto Condensed"/>
                <a:cs typeface="Roboto Condensed"/>
                <a:sym typeface="Roboto Condensed"/>
              </a:endParaRPr>
            </a:p>
            <a:p>
              <a:pPr marL="285750" marR="0" lvl="0" indent="-101600" algn="r"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Condensed"/>
                  <a:ea typeface="Roboto Condensed"/>
                  <a:cs typeface="Roboto Condensed"/>
                  <a:sym typeface="Roboto Condensed"/>
                </a:rPr>
                <a:t>External (outside     organisational boundary)</a:t>
              </a:r>
              <a:endParaRPr sz="1400" b="0" i="0" u="none" strike="noStrike" cap="none">
                <a:solidFill>
                  <a:srgbClr val="FFFFFF"/>
                </a:solidFill>
                <a:latin typeface="Roboto Condensed"/>
                <a:ea typeface="Roboto Condensed"/>
                <a:cs typeface="Roboto Condensed"/>
                <a:sym typeface="Roboto Condensed"/>
              </a:endParaRPr>
            </a:p>
          </p:txBody>
        </p:sp>
        <p:sp>
          <p:nvSpPr>
            <p:cNvPr id="305" name="Google Shape;305;p48"/>
            <p:cNvSpPr txBox="1"/>
            <p:nvPr/>
          </p:nvSpPr>
          <p:spPr>
            <a:xfrm>
              <a:off x="8364589" y="2115435"/>
              <a:ext cx="1583905" cy="3490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Roboto"/>
                <a:buNone/>
              </a:pPr>
              <a:r>
                <a:rPr lang="en-GB" sz="1600" b="1" i="0" u="none" strike="noStrike" cap="none">
                  <a:solidFill>
                    <a:srgbClr val="FFFFFF"/>
                  </a:solidFill>
                  <a:latin typeface="Roboto"/>
                  <a:ea typeface="Roboto"/>
                  <a:cs typeface="Roboto"/>
                  <a:sym typeface="Roboto"/>
                </a:rPr>
                <a:t>GOVERNANCE</a:t>
              </a:r>
              <a:endParaRPr sz="1800" b="1" i="0" u="none" strike="noStrike" cap="none">
                <a:solidFill>
                  <a:srgbClr val="FFFFFF"/>
                </a:solidFill>
                <a:latin typeface="Roboto Condensed"/>
                <a:ea typeface="Roboto Condensed"/>
                <a:cs typeface="Roboto Condensed"/>
                <a:sym typeface="Roboto Condensed"/>
              </a:endParaRPr>
            </a:p>
          </p:txBody>
        </p:sp>
        <p:sp>
          <p:nvSpPr>
            <p:cNvPr id="306" name="Google Shape;306;p48"/>
            <p:cNvSpPr txBox="1"/>
            <p:nvPr/>
          </p:nvSpPr>
          <p:spPr>
            <a:xfrm>
              <a:off x="8177983" y="2406108"/>
              <a:ext cx="1751178" cy="954107"/>
            </a:xfrm>
            <a:prstGeom prst="rect">
              <a:avLst/>
            </a:prstGeom>
            <a:noFill/>
            <a:ln>
              <a:noFill/>
            </a:ln>
          </p:spPr>
          <p:txBody>
            <a:bodyPr spcFirstLastPara="1" wrap="square" lIns="91425" tIns="45700" rIns="91425" bIns="45700" anchor="t" anchorCtr="0">
              <a:spAutoFit/>
            </a:bodyPr>
            <a:lstStyle/>
            <a:p>
              <a:pPr marL="285750" marR="0" lvl="0" indent="-101600" algn="l"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a:ea typeface="Roboto"/>
                  <a:cs typeface="Roboto"/>
                  <a:sym typeface="Roboto"/>
                </a:rPr>
                <a:t>Trustworthy procedures</a:t>
              </a:r>
              <a:endParaRPr sz="1400" b="0" i="0" u="none" strike="noStrike" cap="none">
                <a:solidFill>
                  <a:srgbClr val="000000"/>
                </a:solidFill>
                <a:latin typeface="Arial"/>
                <a:ea typeface="Arial"/>
                <a:cs typeface="Arial"/>
                <a:sym typeface="Arial"/>
              </a:endParaRPr>
            </a:p>
            <a:p>
              <a:pPr marL="285750" marR="0" lvl="0" indent="-101600" algn="l"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a:ea typeface="Roboto"/>
                  <a:cs typeface="Roboto"/>
                  <a:sym typeface="Roboto"/>
                </a:rPr>
                <a:t>Retain data </a:t>
              </a:r>
              <a:br>
                <a:rPr lang="en-GB" sz="1400" b="0" i="0" u="none" strike="noStrike" cap="none">
                  <a:solidFill>
                    <a:srgbClr val="FFFFFF"/>
                  </a:solidFill>
                  <a:latin typeface="Roboto"/>
                  <a:ea typeface="Roboto"/>
                  <a:cs typeface="Roboto"/>
                  <a:sym typeface="Roboto"/>
                </a:rPr>
              </a:br>
              <a:r>
                <a:rPr lang="en-GB" sz="1400" b="0" i="0" u="none" strike="noStrike" cap="none">
                  <a:solidFill>
                    <a:srgbClr val="FFFFFF"/>
                  </a:solidFill>
                  <a:latin typeface="Roboto"/>
                  <a:ea typeface="Roboto"/>
                  <a:cs typeface="Roboto"/>
                  <a:sym typeface="Roboto"/>
                </a:rPr>
                <a:t>trustworthiness</a:t>
              </a:r>
              <a:endParaRPr sz="1400" b="0" i="0" u="none" strike="noStrike" cap="none">
                <a:solidFill>
                  <a:srgbClr val="FFFFFF"/>
                </a:solidFill>
                <a:latin typeface="Roboto"/>
                <a:ea typeface="Roboto"/>
                <a:cs typeface="Roboto"/>
                <a:sym typeface="Roboto"/>
              </a:endParaRPr>
            </a:p>
          </p:txBody>
        </p:sp>
        <p:sp>
          <p:nvSpPr>
            <p:cNvPr id="307" name="Google Shape;307;p48"/>
            <p:cNvSpPr txBox="1"/>
            <p:nvPr/>
          </p:nvSpPr>
          <p:spPr>
            <a:xfrm>
              <a:off x="8666267" y="3576687"/>
              <a:ext cx="1583905" cy="34902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600"/>
                <a:buFont typeface="Roboto"/>
                <a:buNone/>
              </a:pPr>
              <a:r>
                <a:rPr lang="en-GB" sz="1600" b="1" i="0" u="none" strike="noStrike" cap="none">
                  <a:solidFill>
                    <a:srgbClr val="FFFFFF"/>
                  </a:solidFill>
                  <a:latin typeface="Roboto"/>
                  <a:ea typeface="Roboto"/>
                  <a:cs typeface="Roboto"/>
                  <a:sym typeface="Roboto"/>
                </a:rPr>
                <a:t>PEOPLE</a:t>
              </a:r>
              <a:endParaRPr sz="1800" b="1" i="0" u="none" strike="noStrike" cap="none">
                <a:solidFill>
                  <a:srgbClr val="FFFFFF"/>
                </a:solidFill>
                <a:latin typeface="Roboto Condensed"/>
                <a:ea typeface="Roboto Condensed"/>
                <a:cs typeface="Roboto Condensed"/>
                <a:sym typeface="Roboto Condensed"/>
              </a:endParaRPr>
            </a:p>
          </p:txBody>
        </p:sp>
        <p:sp>
          <p:nvSpPr>
            <p:cNvPr id="308" name="Google Shape;308;p48"/>
            <p:cNvSpPr txBox="1"/>
            <p:nvPr/>
          </p:nvSpPr>
          <p:spPr>
            <a:xfrm>
              <a:off x="8438923" y="3793887"/>
              <a:ext cx="1751178" cy="1384995"/>
            </a:xfrm>
            <a:prstGeom prst="rect">
              <a:avLst/>
            </a:prstGeom>
            <a:noFill/>
            <a:ln>
              <a:noFill/>
            </a:ln>
          </p:spPr>
          <p:txBody>
            <a:bodyPr spcFirstLastPara="1" wrap="square" lIns="91425" tIns="45700" rIns="91425" bIns="45700" anchor="t" anchorCtr="0">
              <a:spAutoFit/>
            </a:bodyPr>
            <a:lstStyle/>
            <a:p>
              <a:pPr marL="285750" marR="0" lvl="0" indent="-101600" algn="l"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a:ea typeface="Roboto"/>
                  <a:cs typeface="Roboto"/>
                  <a:sym typeface="Roboto"/>
                </a:rPr>
                <a:t>Internal data users</a:t>
              </a:r>
              <a:endParaRPr sz="1400" b="0" i="0" u="none" strike="noStrike" cap="none">
                <a:solidFill>
                  <a:srgbClr val="000000"/>
                </a:solidFill>
                <a:latin typeface="Arial"/>
                <a:ea typeface="Arial"/>
                <a:cs typeface="Arial"/>
                <a:sym typeface="Arial"/>
              </a:endParaRPr>
            </a:p>
            <a:p>
              <a:pPr marL="285750" marR="0" lvl="0" indent="-101600" algn="ctr"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a:ea typeface="Roboto"/>
                  <a:cs typeface="Roboto"/>
                  <a:sym typeface="Roboto"/>
                </a:rPr>
                <a:t>Assurance users</a:t>
              </a:r>
              <a:endParaRPr sz="1400" b="0" i="0" u="none" strike="noStrike" cap="none">
                <a:solidFill>
                  <a:srgbClr val="000000"/>
                </a:solidFill>
                <a:latin typeface="Arial"/>
                <a:ea typeface="Arial"/>
                <a:cs typeface="Arial"/>
                <a:sym typeface="Arial"/>
              </a:endParaRPr>
            </a:p>
            <a:p>
              <a:pPr marL="285750" marR="0" lvl="0" indent="-101600" algn="r" rtl="0">
                <a:lnSpc>
                  <a:spcPct val="100000"/>
                </a:lnSpc>
                <a:spcBef>
                  <a:spcPts val="0"/>
                </a:spcBef>
                <a:spcAft>
                  <a:spcPts val="0"/>
                </a:spcAft>
                <a:buClr>
                  <a:srgbClr val="FFFFFF"/>
                </a:buClr>
                <a:buSzPts val="1400"/>
                <a:buFont typeface="Noto Sans Symbols"/>
                <a:buChar char="▪"/>
              </a:pPr>
              <a:r>
                <a:rPr lang="en-GB" sz="1400" b="0" i="0" u="none" strike="noStrike" cap="none">
                  <a:solidFill>
                    <a:srgbClr val="FFFFFF"/>
                  </a:solidFill>
                  <a:latin typeface="Roboto"/>
                  <a:ea typeface="Roboto"/>
                  <a:cs typeface="Roboto"/>
                  <a:sym typeface="Roboto"/>
                </a:rPr>
                <a:t>Regualatory users</a:t>
              </a:r>
              <a:endParaRPr sz="1400" b="0" i="0" u="none" strike="noStrike" cap="none">
                <a:solidFill>
                  <a:srgbClr val="FFFFFF"/>
                </a:solidFill>
                <a:latin typeface="Roboto"/>
                <a:ea typeface="Roboto"/>
                <a:cs typeface="Roboto"/>
                <a:sym typeface="Roboto"/>
              </a:endParaRPr>
            </a:p>
          </p:txBody>
        </p:sp>
      </p:grpSp>
      <p:pic>
        <p:nvPicPr>
          <p:cNvPr id="309" name="Google Shape;309;p4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73446" y="3565958"/>
            <a:ext cx="1591892" cy="692127"/>
          </a:xfrm>
          <a:prstGeom prst="rect">
            <a:avLst/>
          </a:prstGeom>
          <a:noFill/>
          <a:ln>
            <a:noFill/>
          </a:ln>
        </p:spPr>
      </p:pic>
      <p:pic>
        <p:nvPicPr>
          <p:cNvPr id="310" name="Google Shape;310;p48" descr="A blue circle with white text&#10;&#10;Description automatically generate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671459" y="1541869"/>
            <a:ext cx="954107" cy="954107"/>
          </a:xfrm>
          <a:prstGeom prst="rect">
            <a:avLst/>
          </a:prstGeom>
          <a:noFill/>
          <a:ln>
            <a:noFill/>
          </a:ln>
        </p:spPr>
      </p:pic>
      <p:pic>
        <p:nvPicPr>
          <p:cNvPr id="311" name="Google Shape;311;p4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400362" y="5497102"/>
            <a:ext cx="2138060" cy="8219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6"/>
          <p:cNvSpPr txBox="1">
            <a:spLocks noGrp="1"/>
          </p:cNvSpPr>
          <p:nvPr>
            <p:ph type="title"/>
          </p:nvPr>
        </p:nvSpPr>
        <p:spPr>
          <a:xfrm>
            <a:off x="280766" y="610609"/>
            <a:ext cx="4002375" cy="489527"/>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500"/>
              <a:buFont typeface="Roboto Black"/>
              <a:buNone/>
            </a:pPr>
            <a:r>
              <a:rPr lang="en-GB"/>
              <a:t>Slovak Cultural Dataspace</a:t>
            </a:r>
            <a:endParaRPr/>
          </a:p>
        </p:txBody>
      </p:sp>
      <p:sp>
        <p:nvSpPr>
          <p:cNvPr id="317" name="Google Shape;317;p6"/>
          <p:cNvSpPr txBox="1">
            <a:spLocks noGrp="1"/>
          </p:cNvSpPr>
          <p:nvPr>
            <p:ph type="subTitle" idx="1"/>
          </p:nvPr>
        </p:nvSpPr>
        <p:spPr>
          <a:xfrm>
            <a:off x="180953" y="1100136"/>
            <a:ext cx="4202003" cy="5218352"/>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2"/>
              </a:buClr>
              <a:buSzPts val="1100"/>
              <a:buFont typeface="Arial"/>
              <a:buNone/>
            </a:pPr>
            <a:r>
              <a:rPr lang="en-GB" b="1">
                <a:solidFill>
                  <a:schemeClr val="dk2"/>
                </a:solidFill>
              </a:rPr>
              <a:t>Application layer</a:t>
            </a:r>
            <a:r>
              <a:rPr lang="en-GB">
                <a:solidFill>
                  <a:schemeClr val="dk2"/>
                </a:solidFill>
              </a:rPr>
              <a:t>: Listen Local Apps for radio or educational playlist editing.  Name Entity Matching and Name Entity Disambiguation for rights  management.</a:t>
            </a:r>
            <a:endParaRPr/>
          </a:p>
          <a:p>
            <a:pPr marL="0" lvl="0" indent="0" algn="l" rtl="0">
              <a:lnSpc>
                <a:spcPct val="115000"/>
              </a:lnSpc>
              <a:spcBef>
                <a:spcPts val="1200"/>
              </a:spcBef>
              <a:spcAft>
                <a:spcPts val="0"/>
              </a:spcAft>
              <a:buClr>
                <a:schemeClr val="dk2"/>
              </a:buClr>
              <a:buSzPts val="1100"/>
              <a:buFont typeface="Arial"/>
              <a:buNone/>
            </a:pPr>
            <a:r>
              <a:rPr lang="en-GB" b="1">
                <a:solidFill>
                  <a:schemeClr val="dk2"/>
                </a:solidFill>
              </a:rPr>
              <a:t>Semantic layer</a:t>
            </a:r>
            <a:r>
              <a:rPr lang="en-GB">
                <a:solidFill>
                  <a:schemeClr val="dk2"/>
                </a:solidFill>
              </a:rPr>
              <a:t>: data coordination among public, private, local and international data owners.</a:t>
            </a:r>
            <a:endParaRPr/>
          </a:p>
          <a:p>
            <a:pPr marL="0" lvl="0" indent="0" algn="l" rtl="0">
              <a:lnSpc>
                <a:spcPct val="115000"/>
              </a:lnSpc>
              <a:spcBef>
                <a:spcPts val="1200"/>
              </a:spcBef>
              <a:spcAft>
                <a:spcPts val="0"/>
              </a:spcAft>
              <a:buClr>
                <a:schemeClr val="dk2"/>
              </a:buClr>
              <a:buSzPts val="1100"/>
              <a:buFont typeface="Arial"/>
              <a:buNone/>
            </a:pPr>
            <a:r>
              <a:rPr lang="en-GB" b="1">
                <a:solidFill>
                  <a:schemeClr val="dk2"/>
                </a:solidFill>
              </a:rPr>
              <a:t>Database layer</a:t>
            </a:r>
            <a:r>
              <a:rPr lang="en-GB">
                <a:solidFill>
                  <a:schemeClr val="dk2"/>
                </a:solidFill>
              </a:rPr>
              <a:t>: databases of participating organisations, shared only as needed and as permitted.</a:t>
            </a:r>
            <a:endParaRPr/>
          </a:p>
          <a:p>
            <a:pPr marL="0" lvl="0" indent="0" algn="l" rtl="0">
              <a:lnSpc>
                <a:spcPct val="115000"/>
              </a:lnSpc>
              <a:spcBef>
                <a:spcPts val="1200"/>
              </a:spcBef>
              <a:spcAft>
                <a:spcPts val="0"/>
              </a:spcAft>
              <a:buClr>
                <a:schemeClr val="dk2"/>
              </a:buClr>
              <a:buSzPts val="1100"/>
              <a:buFont typeface="Arial"/>
              <a:buNone/>
            </a:pPr>
            <a:r>
              <a:rPr lang="en-GB" b="1">
                <a:solidFill>
                  <a:schemeClr val="dk2"/>
                </a:solidFill>
              </a:rPr>
              <a:t>Collection layer: </a:t>
            </a:r>
            <a:r>
              <a:rPr lang="en-GB">
                <a:solidFill>
                  <a:schemeClr val="dk2"/>
                </a:solidFill>
              </a:rPr>
              <a:t>data collection internally (royalty accounts, work registers) and external data sources.</a:t>
            </a:r>
            <a:endParaRPr/>
          </a:p>
          <a:p>
            <a:pPr marL="0" lvl="0" indent="0" algn="l" rtl="0">
              <a:lnSpc>
                <a:spcPct val="100000"/>
              </a:lnSpc>
              <a:spcBef>
                <a:spcPts val="1200"/>
              </a:spcBef>
              <a:spcAft>
                <a:spcPts val="0"/>
              </a:spcAft>
              <a:buClr>
                <a:schemeClr val="lt1"/>
              </a:buClr>
              <a:buSzPts val="2000"/>
              <a:buNone/>
            </a:pPr>
            <a:endParaRPr sz="2000">
              <a:latin typeface="Roboto Black"/>
              <a:ea typeface="Roboto Black"/>
              <a:cs typeface="Roboto Black"/>
              <a:sym typeface="Roboto Black"/>
            </a:endParaRPr>
          </a:p>
        </p:txBody>
      </p:sp>
      <p:sp>
        <p:nvSpPr>
          <p:cNvPr id="318" name="Google Shape;318;p6"/>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sz="800" dirty="0">
                <a:solidFill>
                  <a:schemeClr val="dk2"/>
                </a:solidFill>
              </a:rPr>
              <a:t>Our solution: Slovak Cultural Dataspace</a:t>
            </a:r>
            <a:endParaRPr dirty="0"/>
          </a:p>
        </p:txBody>
      </p:sp>
      <p:sp>
        <p:nvSpPr>
          <p:cNvPr id="319" name="Google Shape;319;p6"/>
          <p:cNvSpPr/>
          <p:nvPr/>
        </p:nvSpPr>
        <p:spPr>
          <a:xfrm>
            <a:off x="4676503" y="346760"/>
            <a:ext cx="7234732" cy="6067103"/>
          </a:xfrm>
          <a:prstGeom prst="rect">
            <a:avLst/>
          </a:prstGeom>
          <a:solidFill>
            <a:schemeClr val="dk1"/>
          </a:solidFill>
          <a:ln w="25400" cap="flat" cmpd="sng">
            <a:solidFill>
              <a:srgbClr val="0079B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0" name="Google Shape;320;p6" descr="A screen shot of a computer&#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546969" y="2312125"/>
            <a:ext cx="7464078" cy="2664824"/>
          </a:xfrm>
          <a:prstGeom prst="rect">
            <a:avLst/>
          </a:prstGeom>
          <a:noFill/>
          <a:ln>
            <a:noFill/>
          </a:ln>
        </p:spPr>
      </p:pic>
      <p:pic>
        <p:nvPicPr>
          <p:cNvPr id="321" name="Google Shape;321;p6" descr="undefine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437428" y="4908315"/>
            <a:ext cx="873918" cy="846296"/>
          </a:xfrm>
          <a:prstGeom prst="rect">
            <a:avLst/>
          </a:prstGeom>
          <a:noFill/>
          <a:ln>
            <a:noFill/>
          </a:ln>
        </p:spPr>
      </p:pic>
      <p:pic>
        <p:nvPicPr>
          <p:cNvPr id="322" name="Google Shape;322;p6" descr="A blue and yellow square with black letters&#10;&#10;Description automatically generated"/>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843881" y="4934444"/>
            <a:ext cx="751931" cy="425199"/>
          </a:xfrm>
          <a:prstGeom prst="rect">
            <a:avLst/>
          </a:prstGeom>
          <a:noFill/>
          <a:ln>
            <a:noFill/>
          </a:ln>
        </p:spPr>
      </p:pic>
      <p:pic>
        <p:nvPicPr>
          <p:cNvPr id="323" name="Google Shape;323;p6" descr="Hudobné centrum - YouTube"/>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780366" y="5455628"/>
            <a:ext cx="863239" cy="863239"/>
          </a:xfrm>
          <a:prstGeom prst="rect">
            <a:avLst/>
          </a:prstGeom>
          <a:noFill/>
          <a:ln>
            <a:noFill/>
          </a:ln>
        </p:spPr>
      </p:pic>
      <p:pic>
        <p:nvPicPr>
          <p:cNvPr id="324" name="Google Shape;324;p6" descr="National and University Library of Slovenia, Ljubljana, Slovenia — Google  Arts &amp; Culture"/>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517255" y="4960504"/>
            <a:ext cx="984177" cy="766966"/>
          </a:xfrm>
          <a:prstGeom prst="rect">
            <a:avLst/>
          </a:prstGeom>
          <a:noFill/>
          <a:ln>
            <a:noFill/>
          </a:ln>
        </p:spPr>
      </p:pic>
      <p:pic>
        <p:nvPicPr>
          <p:cNvPr id="325" name="Google Shape;325;p6" descr="Ministry of Culture of the Slovak Republic - Cultural Routes"/>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0167102" y="5712816"/>
            <a:ext cx="1699260" cy="509778"/>
          </a:xfrm>
          <a:prstGeom prst="rect">
            <a:avLst/>
          </a:prstGeom>
          <a:noFill/>
          <a:ln>
            <a:noFill/>
          </a:ln>
        </p:spPr>
      </p:pic>
      <p:pic>
        <p:nvPicPr>
          <p:cNvPr id="326" name="Google Shape;326;p6" descr="A képen Grafika, művészet, szimbólum, kör látható&#10;&#10;Automatikusan generált leírás"/>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8666201" y="1150871"/>
            <a:ext cx="117811" cy="117811"/>
          </a:xfrm>
          <a:prstGeom prst="rect">
            <a:avLst/>
          </a:prstGeom>
          <a:noFill/>
          <a:ln>
            <a:noFill/>
          </a:ln>
        </p:spPr>
      </p:pic>
      <p:pic>
        <p:nvPicPr>
          <p:cNvPr id="327" name="Google Shape;327;p6" descr="A blue line drawing of a stage&#10;&#10;Description automatically generated"/>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10953227" y="4746120"/>
            <a:ext cx="810227" cy="810227"/>
          </a:xfrm>
          <a:prstGeom prst="rect">
            <a:avLst/>
          </a:prstGeom>
          <a:noFill/>
          <a:ln>
            <a:noFill/>
          </a:ln>
        </p:spPr>
      </p:pic>
      <p:grpSp>
        <p:nvGrpSpPr>
          <p:cNvPr id="328" name="Google Shape;328;p6"/>
          <p:cNvGrpSpPr/>
          <p:nvPr/>
        </p:nvGrpSpPr>
        <p:grpSpPr>
          <a:xfrm>
            <a:off x="10481268" y="464927"/>
            <a:ext cx="1369858" cy="1459990"/>
            <a:chOff x="10119558" y="346760"/>
            <a:chExt cx="1667338" cy="1667338"/>
          </a:xfrm>
        </p:grpSpPr>
        <p:grpSp>
          <p:nvGrpSpPr>
            <p:cNvPr id="329" name="Google Shape;329;p6"/>
            <p:cNvGrpSpPr/>
            <p:nvPr/>
          </p:nvGrpSpPr>
          <p:grpSpPr>
            <a:xfrm>
              <a:off x="10465050" y="824296"/>
              <a:ext cx="1093746" cy="1105276"/>
              <a:chOff x="10465050" y="824296"/>
              <a:chExt cx="1093746" cy="1105276"/>
            </a:xfrm>
          </p:grpSpPr>
          <p:pic>
            <p:nvPicPr>
              <p:cNvPr id="330" name="Google Shape;330;p6" descr="Satellite PNG transparent image download, size: 3000x2184px"/>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rot="-2341207">
                <a:off x="10569209" y="1078140"/>
                <a:ext cx="885428" cy="644599"/>
              </a:xfrm>
              <a:prstGeom prst="rect">
                <a:avLst/>
              </a:prstGeom>
              <a:noFill/>
              <a:ln>
                <a:noFill/>
              </a:ln>
            </p:spPr>
          </p:pic>
          <p:pic>
            <p:nvPicPr>
              <p:cNvPr id="331" name="Google Shape;331;p6" descr="A blue line drawing of a stage&#10;&#10;Description automatically generated"/>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10578220" y="824296"/>
                <a:ext cx="504462" cy="504462"/>
              </a:xfrm>
              <a:prstGeom prst="rect">
                <a:avLst/>
              </a:prstGeom>
              <a:noFill/>
              <a:ln>
                <a:noFill/>
              </a:ln>
            </p:spPr>
          </p:pic>
        </p:grpSp>
        <p:pic>
          <p:nvPicPr>
            <p:cNvPr id="332" name="Google Shape;332;p6" descr="Felhő körvonalas"/>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10119558" y="346760"/>
              <a:ext cx="1667338" cy="1667338"/>
            </a:xfrm>
            <a:prstGeom prst="rect">
              <a:avLst/>
            </a:prstGeom>
            <a:noFill/>
            <a:ln>
              <a:noFill/>
            </a:ln>
          </p:spPr>
        </p:pic>
      </p:grpSp>
      <p:sp>
        <p:nvSpPr>
          <p:cNvPr id="333" name="Google Shape;333;p6"/>
          <p:cNvSpPr txBox="1"/>
          <p:nvPr/>
        </p:nvSpPr>
        <p:spPr>
          <a:xfrm>
            <a:off x="10858097" y="1736660"/>
            <a:ext cx="1072352" cy="2480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Digital Twin</a:t>
            </a:r>
            <a:endParaRPr/>
          </a:p>
        </p:txBody>
      </p:sp>
      <p:pic>
        <p:nvPicPr>
          <p:cNvPr id="334" name="Google Shape;334;p6" descr="A képen Grafika, Színesség, kör, Grafikus tervezés látható&#10;&#10;Automatikusan generált leírás"/>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011963" y="869200"/>
            <a:ext cx="718183" cy="718183"/>
          </a:xfrm>
          <a:prstGeom prst="rect">
            <a:avLst/>
          </a:prstGeom>
          <a:noFill/>
          <a:ln>
            <a:noFill/>
          </a:ln>
        </p:spPr>
      </p:pic>
      <p:pic>
        <p:nvPicPr>
          <p:cNvPr id="335" name="Google Shape;335;p6" descr="A képen képernyőkép, clipart, Grafika, rajzfilm látható&#10;&#10;Automatikusan generált leírás"/>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8259174" y="808339"/>
            <a:ext cx="821060" cy="821060"/>
          </a:xfrm>
          <a:prstGeom prst="rect">
            <a:avLst/>
          </a:prstGeom>
          <a:noFill/>
          <a:ln>
            <a:noFill/>
          </a:ln>
        </p:spPr>
      </p:pic>
      <p:pic>
        <p:nvPicPr>
          <p:cNvPr id="336" name="Google Shape;336;p6" descr="A képen Színesség, képernyőkép, pixel látható&#10;&#10;Automatikusan generált leírás"/>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9568860" y="843199"/>
            <a:ext cx="658918" cy="658918"/>
          </a:xfrm>
          <a:prstGeom prst="rect">
            <a:avLst/>
          </a:prstGeom>
          <a:noFill/>
          <a:ln>
            <a:noFill/>
          </a:ln>
        </p:spPr>
      </p:pic>
      <p:pic>
        <p:nvPicPr>
          <p:cNvPr id="337" name="Google Shape;337;p6" descr="A képen kör látható&#10;&#10;Automatikusan generált leírás"/>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006837" y="883839"/>
            <a:ext cx="655543" cy="655543"/>
          </a:xfrm>
          <a:prstGeom prst="rect">
            <a:avLst/>
          </a:prstGeom>
          <a:noFill/>
          <a:ln>
            <a:noFill/>
          </a:ln>
        </p:spPr>
      </p:pic>
      <p:pic>
        <p:nvPicPr>
          <p:cNvPr id="338" name="Google Shape;338;p6" descr="Štatistický úrad SR - Home"/>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4807215" y="5039298"/>
            <a:ext cx="1336666" cy="509778"/>
          </a:xfrm>
          <a:prstGeom prst="rect">
            <a:avLst/>
          </a:prstGeom>
          <a:noFill/>
          <a:ln>
            <a:noFill/>
          </a:ln>
        </p:spPr>
      </p:pic>
      <p:pic>
        <p:nvPicPr>
          <p:cNvPr id="339" name="Google Shape;339;p6" descr="For FinStat, we adjusted their contracts with developers focusing on  copyright"/>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141440" y="5484381"/>
            <a:ext cx="2650034" cy="1325017"/>
          </a:xfrm>
          <a:prstGeom prst="rect">
            <a:avLst/>
          </a:prstGeom>
          <a:noFill/>
          <a:ln>
            <a:noFill/>
          </a:ln>
        </p:spPr>
      </p:pic>
      <p:pic>
        <p:nvPicPr>
          <p:cNvPr id="340" name="Google Shape;340;p6" descr="Satellite PNG transparent image download, size: 3000x2184px"/>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rot="-2341207">
            <a:off x="9871726" y="4776162"/>
            <a:ext cx="966791" cy="750143"/>
          </a:xfrm>
          <a:prstGeom prst="rect">
            <a:avLst/>
          </a:prstGeom>
          <a:noFill/>
          <a:ln>
            <a:noFill/>
          </a:ln>
        </p:spPr>
      </p:pic>
      <p:pic>
        <p:nvPicPr>
          <p:cNvPr id="341" name="Google Shape;341;p6" descr="A képen clipart, rajzfilm látható&#10;&#10;Automatikusan generált leírás"/>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7041768" y="817762"/>
            <a:ext cx="821061" cy="821061"/>
          </a:xfrm>
          <a:prstGeom prst="rect">
            <a:avLst/>
          </a:prstGeom>
          <a:noFill/>
          <a:ln>
            <a:noFill/>
          </a:ln>
        </p:spPr>
      </p:pic>
      <p:sp>
        <p:nvSpPr>
          <p:cNvPr id="342" name="Google Shape;342;p6"/>
          <p:cNvSpPr txBox="1"/>
          <p:nvPr/>
        </p:nvSpPr>
        <p:spPr>
          <a:xfrm>
            <a:off x="4776318" y="1827547"/>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Machine Learning</a:t>
            </a:r>
            <a:endParaRPr/>
          </a:p>
        </p:txBody>
      </p:sp>
      <p:sp>
        <p:nvSpPr>
          <p:cNvPr id="343" name="Google Shape;343;p6"/>
          <p:cNvSpPr txBox="1"/>
          <p:nvPr/>
        </p:nvSpPr>
        <p:spPr>
          <a:xfrm>
            <a:off x="5834126" y="1860700"/>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Artificial Intelligence</a:t>
            </a:r>
            <a:endParaRPr/>
          </a:p>
        </p:txBody>
      </p:sp>
      <p:sp>
        <p:nvSpPr>
          <p:cNvPr id="344" name="Google Shape;344;p6"/>
          <p:cNvSpPr txBox="1"/>
          <p:nvPr/>
        </p:nvSpPr>
        <p:spPr>
          <a:xfrm>
            <a:off x="6916122" y="1746733"/>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Users</a:t>
            </a:r>
            <a:endParaRPr/>
          </a:p>
        </p:txBody>
      </p:sp>
      <p:sp>
        <p:nvSpPr>
          <p:cNvPr id="345" name="Google Shape;345;p6"/>
          <p:cNvSpPr txBox="1"/>
          <p:nvPr/>
        </p:nvSpPr>
        <p:spPr>
          <a:xfrm>
            <a:off x="8149866" y="1756579"/>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Applications</a:t>
            </a:r>
            <a:endParaRPr/>
          </a:p>
        </p:txBody>
      </p:sp>
      <p:sp>
        <p:nvSpPr>
          <p:cNvPr id="346" name="Google Shape;346;p6"/>
          <p:cNvSpPr txBox="1"/>
          <p:nvPr/>
        </p:nvSpPr>
        <p:spPr>
          <a:xfrm>
            <a:off x="9368991" y="1827547"/>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Decision Support</a:t>
            </a:r>
            <a:endParaRPr/>
          </a:p>
        </p:txBody>
      </p:sp>
      <p:cxnSp>
        <p:nvCxnSpPr>
          <p:cNvPr id="347" name="Google Shape;347;p6"/>
          <p:cNvCxnSpPr/>
          <p:nvPr/>
        </p:nvCxnSpPr>
        <p:spPr>
          <a:xfrm>
            <a:off x="8198826" y="4497479"/>
            <a:ext cx="0" cy="248641"/>
          </a:xfrm>
          <a:prstGeom prst="straightConnector1">
            <a:avLst/>
          </a:prstGeom>
          <a:noFill/>
          <a:ln w="19050" cap="rnd" cmpd="sng">
            <a:solidFill>
              <a:srgbClr val="9B9B9B"/>
            </a:solidFill>
            <a:prstDash val="dot"/>
            <a:round/>
            <a:headEnd type="none" w="sm" len="sm"/>
            <a:tailEnd type="none" w="sm" len="sm"/>
          </a:ln>
        </p:spPr>
      </p:cxnSp>
      <p:cxnSp>
        <p:nvCxnSpPr>
          <p:cNvPr id="348" name="Google Shape;348;p6"/>
          <p:cNvCxnSpPr/>
          <p:nvPr/>
        </p:nvCxnSpPr>
        <p:spPr>
          <a:xfrm>
            <a:off x="6154491" y="4457398"/>
            <a:ext cx="215811" cy="1429849"/>
          </a:xfrm>
          <a:prstGeom prst="straightConnector1">
            <a:avLst/>
          </a:prstGeom>
          <a:noFill/>
          <a:ln w="19050" cap="rnd" cmpd="sng">
            <a:solidFill>
              <a:srgbClr val="9B9B9B"/>
            </a:solidFill>
            <a:prstDash val="dot"/>
            <a:round/>
            <a:headEnd type="none" w="sm" len="sm"/>
            <a:tailEnd type="none" w="sm" len="sm"/>
          </a:ln>
        </p:spPr>
      </p:cxnSp>
      <p:cxnSp>
        <p:nvCxnSpPr>
          <p:cNvPr id="349" name="Google Shape;349;p6"/>
          <p:cNvCxnSpPr/>
          <p:nvPr/>
        </p:nvCxnSpPr>
        <p:spPr>
          <a:xfrm>
            <a:off x="5438498" y="3533366"/>
            <a:ext cx="483533" cy="383314"/>
          </a:xfrm>
          <a:prstGeom prst="straightConnector1">
            <a:avLst/>
          </a:prstGeom>
          <a:noFill/>
          <a:ln w="19050" cap="rnd" cmpd="sng">
            <a:solidFill>
              <a:srgbClr val="9B9B9B"/>
            </a:solidFill>
            <a:prstDash val="dot"/>
            <a:round/>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180204E7-0043-9974-8B9C-BE0DA80F243C}"/>
              </a:ext>
            </a:extLst>
          </p:cNvPr>
          <p:cNvSpPr/>
          <p:nvPr/>
        </p:nvSpPr>
        <p:spPr>
          <a:xfrm>
            <a:off x="5658668" y="3799447"/>
            <a:ext cx="1490364" cy="1459767"/>
          </a:xfrm>
          <a:prstGeom prst="ellipse">
            <a:avLst/>
          </a:prstGeom>
          <a:solidFill>
            <a:srgbClr val="4EC0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B9069745-C64D-CF1C-BFE9-483C37F2B427}"/>
              </a:ext>
            </a:extLst>
          </p:cNvPr>
          <p:cNvSpPr/>
          <p:nvPr/>
        </p:nvSpPr>
        <p:spPr>
          <a:xfrm>
            <a:off x="4226184" y="2089898"/>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2E38C471-CE11-7255-10B9-053EC5175738}"/>
              </a:ext>
            </a:extLst>
          </p:cNvPr>
          <p:cNvSpPr/>
          <p:nvPr/>
        </p:nvSpPr>
        <p:spPr>
          <a:xfrm>
            <a:off x="4642184" y="2493665"/>
            <a:ext cx="1490364" cy="1459767"/>
          </a:xfrm>
          <a:prstGeom prst="ellipse">
            <a:avLst/>
          </a:prstGeom>
          <a:solidFill>
            <a:srgbClr val="4EC0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E8A93D8-91E9-ED84-7C2C-561BEC8D2FEF}"/>
              </a:ext>
            </a:extLst>
          </p:cNvPr>
          <p:cNvSpPr>
            <a:spLocks noGrp="1"/>
          </p:cNvSpPr>
          <p:nvPr>
            <p:ph type="title"/>
          </p:nvPr>
        </p:nvSpPr>
        <p:spPr>
          <a:xfrm>
            <a:off x="554736" y="366381"/>
            <a:ext cx="11082528" cy="731520"/>
          </a:xfrm>
        </p:spPr>
        <p:txBody>
          <a:bodyPr/>
          <a:lstStyle/>
          <a:p>
            <a:r>
              <a:rPr lang="en-US" dirty="0"/>
              <a:t>From the Slovak Music Dataspace to a federated cultural data space</a:t>
            </a:r>
          </a:p>
        </p:txBody>
      </p:sp>
      <p:cxnSp>
        <p:nvCxnSpPr>
          <p:cNvPr id="3" name="Straight Connector 2">
            <a:extLst>
              <a:ext uri="{FF2B5EF4-FFF2-40B4-BE49-F238E27FC236}">
                <a16:creationId xmlns:a16="http://schemas.microsoft.com/office/drawing/2014/main" id="{B786938C-A0C4-81B1-86A6-3733BC1CF897}"/>
              </a:ext>
            </a:extLst>
          </p:cNvPr>
          <p:cNvCxnSpPr>
            <a:cxnSpLocks/>
          </p:cNvCxnSpPr>
          <p:nvPr/>
        </p:nvCxnSpPr>
        <p:spPr>
          <a:xfrm>
            <a:off x="358214" y="3935809"/>
            <a:ext cx="8122691"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ED59A10-3E4B-6FFB-97FF-6057341FCA1A}"/>
              </a:ext>
            </a:extLst>
          </p:cNvPr>
          <p:cNvSpPr/>
          <p:nvPr/>
        </p:nvSpPr>
        <p:spPr>
          <a:xfrm>
            <a:off x="358214" y="2089898"/>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1DA8271E-BA81-8467-A931-D69F47CDC334}"/>
              </a:ext>
            </a:extLst>
          </p:cNvPr>
          <p:cNvSpPr/>
          <p:nvPr/>
        </p:nvSpPr>
        <p:spPr>
          <a:xfrm>
            <a:off x="8217214" y="2089898"/>
            <a:ext cx="3600000" cy="3600000"/>
          </a:xfrm>
          <a:prstGeom prst="ellipse">
            <a:avLst/>
          </a:prstGeom>
          <a:solidFill>
            <a:srgbClr val="4EC0E4"/>
          </a:solidFill>
          <a:ln>
            <a:solidFill>
              <a:srgbClr val="4EC0E4"/>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solidFill>
                  <a:schemeClr val="bg1"/>
                </a:solidFill>
                <a:latin typeface="Arial" panose="020B0604020202020204" pitchFamily="34" charset="0"/>
                <a:cs typeface="Arial" panose="020B0604020202020204" pitchFamily="34" charset="0"/>
              </a:rPr>
              <a:t>European Cultural </a:t>
            </a:r>
            <a:br>
              <a:rPr lang="en-GB" sz="1400" dirty="0">
                <a:solidFill>
                  <a:schemeClr val="bg1"/>
                </a:solidFill>
                <a:latin typeface="Arial" panose="020B0604020202020204" pitchFamily="34" charset="0"/>
                <a:cs typeface="Arial" panose="020B0604020202020204" pitchFamily="34" charset="0"/>
              </a:rPr>
            </a:br>
            <a:r>
              <a:rPr lang="en-GB" sz="1400" dirty="0">
                <a:solidFill>
                  <a:schemeClr val="bg1"/>
                </a:solidFill>
                <a:latin typeface="Arial" panose="020B0604020202020204" pitchFamily="34" charset="0"/>
                <a:cs typeface="Arial" panose="020B0604020202020204" pitchFamily="34" charset="0"/>
              </a:rPr>
              <a:t>Heritage Cloud</a:t>
            </a:r>
            <a:endParaRPr lang="en-GB" sz="800" dirty="0">
              <a:solidFill>
                <a:schemeClr val="bg1"/>
              </a:solidFill>
              <a:latin typeface="Arial" panose="020B0604020202020204" pitchFamily="34" charset="0"/>
              <a:cs typeface="Arial" panose="020B0604020202020204" pitchFamily="34" charset="0"/>
            </a:endParaRPr>
          </a:p>
          <a:p>
            <a:pPr algn="ctr"/>
            <a:endParaRPr lang="en-GB" sz="1400"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0F689A23-C8FB-A683-AA05-E28372505A2E}"/>
              </a:ext>
            </a:extLst>
          </p:cNvPr>
          <p:cNvSpPr/>
          <p:nvPr/>
        </p:nvSpPr>
        <p:spPr>
          <a:xfrm>
            <a:off x="4751815" y="2629898"/>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Slovak Cultural Dataspace</a:t>
            </a:r>
            <a:endParaRPr lang="en-US" sz="1400" b="1" dirty="0">
              <a:solidFill>
                <a:schemeClr val="tx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B5E51C0-7E94-B193-E33B-75B9F7D1C1E2}"/>
              </a:ext>
            </a:extLst>
          </p:cNvPr>
          <p:cNvSpPr/>
          <p:nvPr/>
        </p:nvSpPr>
        <p:spPr>
          <a:xfrm>
            <a:off x="923125" y="2351452"/>
            <a:ext cx="1490364" cy="14597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Slovak Music Dataspace</a:t>
            </a:r>
            <a:endParaRPr lang="en-US" sz="1400" b="1" dirty="0">
              <a:solidFill>
                <a:schemeClr val="tx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E110003-34F5-1679-FFE3-3EB294645A23}"/>
              </a:ext>
            </a:extLst>
          </p:cNvPr>
          <p:cNvSpPr txBox="1"/>
          <p:nvPr/>
        </p:nvSpPr>
        <p:spPr>
          <a:xfrm>
            <a:off x="225485" y="1248211"/>
            <a:ext cx="3971422" cy="830997"/>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Scalable national interoperability system using the infrastructure of the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Slovak Music Dataspace</a:t>
            </a:r>
          </a:p>
        </p:txBody>
      </p:sp>
      <p:sp>
        <p:nvSpPr>
          <p:cNvPr id="22" name="TextBox 21">
            <a:extLst>
              <a:ext uri="{FF2B5EF4-FFF2-40B4-BE49-F238E27FC236}">
                <a16:creationId xmlns:a16="http://schemas.microsoft.com/office/drawing/2014/main" id="{B67893CE-843B-1C5C-08F3-C718B521B34F}"/>
              </a:ext>
            </a:extLst>
          </p:cNvPr>
          <p:cNvSpPr txBox="1"/>
          <p:nvPr/>
        </p:nvSpPr>
        <p:spPr>
          <a:xfrm>
            <a:off x="4178911" y="1267394"/>
            <a:ext cx="3834177" cy="830997"/>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Via data federation we can add the gaming industry, galleries, libraries, museums, cinemas, theatres….</a:t>
            </a:r>
            <a:endParaRPr lang="en-US" sz="1600"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FF9DC46-BFF4-9675-2831-CAEDF7C0D4BE}"/>
              </a:ext>
            </a:extLst>
          </p:cNvPr>
          <p:cNvSpPr txBox="1"/>
          <p:nvPr/>
        </p:nvSpPr>
        <p:spPr>
          <a:xfrm>
            <a:off x="8122280" y="1247667"/>
            <a:ext cx="3834177" cy="584775"/>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We are fully interoperable with European initiatives </a:t>
            </a:r>
            <a:endParaRPr lang="en-US" sz="1600" b="1"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9C77C14E-7681-44A3-D195-0739EC80D62E}"/>
              </a:ext>
            </a:extLst>
          </p:cNvPr>
          <p:cNvSpPr txBox="1"/>
          <p:nvPr/>
        </p:nvSpPr>
        <p:spPr>
          <a:xfrm>
            <a:off x="491463" y="5839664"/>
            <a:ext cx="3555692" cy="830997"/>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The Slovak Music </a:t>
            </a:r>
            <a:r>
              <a:rPr lang="en-US" sz="1200" dirty="0" err="1">
                <a:solidFill>
                  <a:schemeClr val="bg1"/>
                </a:solidFill>
                <a:latin typeface="Arial" panose="020B0604020202020204" pitchFamily="34" charset="0"/>
                <a:cs typeface="Arial" panose="020B0604020202020204" pitchFamily="34" charset="0"/>
              </a:rPr>
              <a:t>Datapsace</a:t>
            </a:r>
            <a:r>
              <a:rPr lang="en-US" sz="1200" dirty="0">
                <a:solidFill>
                  <a:schemeClr val="bg1"/>
                </a:solidFill>
                <a:latin typeface="Arial" panose="020B0604020202020204" pitchFamily="34" charset="0"/>
                <a:cs typeface="Arial" panose="020B0604020202020204" pitchFamily="34" charset="0"/>
              </a:rPr>
              <a:t> connects the databases of SOZA, </a:t>
            </a:r>
            <a:r>
              <a:rPr lang="en-US" sz="1200" dirty="0" err="1">
                <a:solidFill>
                  <a:schemeClr val="bg1"/>
                </a:solidFill>
                <a:latin typeface="Arial" panose="020B0604020202020204" pitchFamily="34" charset="0"/>
                <a:cs typeface="Arial" panose="020B0604020202020204" pitchFamily="34" charset="0"/>
              </a:rPr>
              <a:t>Hudonbn</a:t>
            </a:r>
            <a:r>
              <a:rPr lang="hu-HU" sz="1200" dirty="0">
                <a:solidFill>
                  <a:schemeClr val="bg1"/>
                </a:solidFill>
                <a:latin typeface="Arial" panose="020B0604020202020204" pitchFamily="34" charset="0"/>
                <a:cs typeface="Arial" panose="020B0604020202020204" pitchFamily="34" charset="0"/>
              </a:rPr>
              <a:t>é centrum, Hudobny Fond, Wikidata, Wikipedia,</a:t>
            </a:r>
            <a:r>
              <a:rPr lang="en-GB" sz="1200" dirty="0">
                <a:solidFill>
                  <a:schemeClr val="bg1"/>
                </a:solidFill>
                <a:latin typeface="Arial" panose="020B0604020202020204" pitchFamily="34" charset="0"/>
                <a:cs typeface="Arial" panose="020B0604020202020204" pitchFamily="34" charset="0"/>
              </a:rPr>
              <a:t> </a:t>
            </a:r>
            <a:r>
              <a:rPr lang="en-GB" sz="1200" dirty="0" err="1">
                <a:solidFill>
                  <a:schemeClr val="bg1"/>
                </a:solidFill>
                <a:latin typeface="Arial" panose="020B0604020202020204" pitchFamily="34" charset="0"/>
                <a:cs typeface="Arial" panose="020B0604020202020204" pitchFamily="34" charset="0"/>
              </a:rPr>
              <a:t>MusicBrainz</a:t>
            </a:r>
            <a:r>
              <a:rPr lang="en-GB" sz="1200" dirty="0">
                <a:solidFill>
                  <a:schemeClr val="bg1"/>
                </a:solidFill>
                <a:latin typeface="Arial" panose="020B0604020202020204" pitchFamily="34" charset="0"/>
                <a:cs typeface="Arial" panose="020B0604020202020204" pitchFamily="34" charset="0"/>
              </a:rPr>
              <a:t> and other international sources.</a:t>
            </a:r>
            <a:endParaRPr lang="en-US" sz="120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14F1C38E-8812-6631-4D63-57B545664E7D}"/>
              </a:ext>
            </a:extLst>
          </p:cNvPr>
          <p:cNvSpPr txBox="1"/>
          <p:nvPr/>
        </p:nvSpPr>
        <p:spPr>
          <a:xfrm>
            <a:off x="4021753" y="5839664"/>
            <a:ext cx="4125929" cy="646331"/>
          </a:xfrm>
          <a:prstGeom prst="rect">
            <a:avLst/>
          </a:prstGeom>
          <a:noFill/>
        </p:spPr>
        <p:txBody>
          <a:bodyPr wrap="square" rtlCol="0">
            <a:spAutoFit/>
          </a:bodyPr>
          <a:lstStyle/>
          <a:p>
            <a:pPr algn="ctr"/>
            <a:r>
              <a:rPr lang="en-GB" sz="1200" dirty="0">
                <a:solidFill>
                  <a:schemeClr val="bg1"/>
                </a:solidFill>
                <a:latin typeface="Arial" panose="020B0604020202020204" pitchFamily="34" charset="0"/>
                <a:cs typeface="Arial" panose="020B0604020202020204" pitchFamily="34" charset="0"/>
              </a:rPr>
              <a:t>The data federation model of dataspaces allows onboarding the entities of other cultural sectors with no significant added cost</a:t>
            </a:r>
            <a:r>
              <a:rPr lang="hu-HU" sz="1200" dirty="0">
                <a:solidFill>
                  <a:schemeClr val="bg1"/>
                </a:solidFill>
                <a:latin typeface="Arial" panose="020B0604020202020204" pitchFamily="34" charset="0"/>
                <a:cs typeface="Arial" panose="020B0604020202020204" pitchFamily="34" charset="0"/>
              </a:rPr>
              <a:t>. </a:t>
            </a:r>
            <a:endParaRPr lang="en-US" sz="12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768FC58-6946-B0FD-74B4-1918F0830B53}"/>
              </a:ext>
            </a:extLst>
          </p:cNvPr>
          <p:cNvSpPr txBox="1"/>
          <p:nvPr/>
        </p:nvSpPr>
        <p:spPr>
          <a:xfrm>
            <a:off x="8122280" y="5839664"/>
            <a:ext cx="3555692" cy="646331"/>
          </a:xfrm>
          <a:prstGeom prst="rect">
            <a:avLst/>
          </a:prstGeom>
          <a:noFill/>
        </p:spPr>
        <p:txBody>
          <a:bodyPr wrap="square" rtlCol="0">
            <a:spAutoFit/>
          </a:bodyPr>
          <a:lstStyle/>
          <a:p>
            <a:pPr algn="ctr"/>
            <a:r>
              <a:rPr lang="en-GB" sz="1200" dirty="0">
                <a:solidFill>
                  <a:schemeClr val="bg1"/>
                </a:solidFill>
                <a:latin typeface="Arial" panose="020B0604020202020204" pitchFamily="34" charset="0"/>
                <a:cs typeface="Arial" panose="020B0604020202020204" pitchFamily="34" charset="0"/>
              </a:rPr>
              <a:t>Our model follows the European Interoperability Framework and connects seamlessly with EU data integration projects.</a:t>
            </a:r>
            <a:endParaRPr lang="en-US" sz="1200" b="1" dirty="0">
              <a:solidFill>
                <a:schemeClr val="bg1"/>
              </a:solidFill>
              <a:latin typeface="Arial" panose="020B0604020202020204" pitchFamily="34" charset="0"/>
              <a:cs typeface="Arial" panose="020B0604020202020204" pitchFamily="34" charset="0"/>
            </a:endParaRPr>
          </a:p>
        </p:txBody>
      </p:sp>
      <p:sp>
        <p:nvSpPr>
          <p:cNvPr id="28" name="1. On-page tracker">
            <a:extLst>
              <a:ext uri="{FF2B5EF4-FFF2-40B4-BE49-F238E27FC236}">
                <a16:creationId xmlns:a16="http://schemas.microsoft.com/office/drawing/2014/main" id="{971738C4-2A41-3766-D7FD-1FD725727530}"/>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800" dirty="0">
                <a:solidFill>
                  <a:schemeClr val="dk2"/>
                </a:solidFill>
              </a:rPr>
              <a:t>Our solution: Slovak Cultural Dataspace</a:t>
            </a:r>
            <a:endParaRPr lang="en-US" dirty="0"/>
          </a:p>
        </p:txBody>
      </p:sp>
      <p:sp>
        <p:nvSpPr>
          <p:cNvPr id="4" name="Oval 3">
            <a:extLst>
              <a:ext uri="{FF2B5EF4-FFF2-40B4-BE49-F238E27FC236}">
                <a16:creationId xmlns:a16="http://schemas.microsoft.com/office/drawing/2014/main" id="{514BB01B-F878-5186-3C93-780EC28D4BA6}"/>
              </a:ext>
            </a:extLst>
          </p:cNvPr>
          <p:cNvSpPr>
            <a:spLocks noChangeAspect="1"/>
          </p:cNvSpPr>
          <p:nvPr/>
        </p:nvSpPr>
        <p:spPr>
          <a:xfrm>
            <a:off x="2476143" y="4359935"/>
            <a:ext cx="864410" cy="846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dirty="0">
                <a:solidFill>
                  <a:schemeClr val="tx1"/>
                </a:solidFill>
                <a:latin typeface="Arial" panose="020B0604020202020204" pitchFamily="34" charset="0"/>
                <a:cs typeface="Arial" panose="020B0604020202020204" pitchFamily="34" charset="0"/>
              </a:rPr>
              <a:t>Library systems</a:t>
            </a:r>
            <a:endParaRPr lang="en-US" sz="1100" b="1" dirty="0">
              <a:solidFill>
                <a:schemeClr val="tx1"/>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DDD2AC6-73A6-4D87-BB34-74E007CB9C98}"/>
              </a:ext>
            </a:extLst>
          </p:cNvPr>
          <p:cNvSpPr/>
          <p:nvPr/>
        </p:nvSpPr>
        <p:spPr>
          <a:xfrm>
            <a:off x="8757214" y="2685430"/>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Slovak Cultural Dataspace</a:t>
            </a:r>
            <a:endParaRPr lang="en-US" sz="1400" b="1"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136637B-3B83-42EB-DF89-E643DB46CCA0}"/>
              </a:ext>
            </a:extLst>
          </p:cNvPr>
          <p:cNvSpPr>
            <a:spLocks noChangeAspect="1"/>
          </p:cNvSpPr>
          <p:nvPr/>
        </p:nvSpPr>
        <p:spPr>
          <a:xfrm>
            <a:off x="913836" y="4264930"/>
            <a:ext cx="864410" cy="846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dirty="0">
                <a:solidFill>
                  <a:schemeClr val="tx1"/>
                </a:solidFill>
                <a:latin typeface="Arial" panose="020B0604020202020204" pitchFamily="34" charset="0"/>
                <a:cs typeface="Arial" panose="020B0604020202020204" pitchFamily="34" charset="0"/>
              </a:rPr>
              <a:t>IKP files</a:t>
            </a:r>
            <a:endParaRPr lang="en-US" sz="1100" b="1"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D9210A5-82D2-A420-F41A-04ECC43BD1A6}"/>
              </a:ext>
            </a:extLst>
          </p:cNvPr>
          <p:cNvSpPr txBox="1"/>
          <p:nvPr/>
        </p:nvSpPr>
        <p:spPr>
          <a:xfrm>
            <a:off x="9064194" y="5246269"/>
            <a:ext cx="1950348" cy="307777"/>
          </a:xfrm>
          <a:prstGeom prst="rect">
            <a:avLst/>
          </a:prstGeom>
          <a:noFill/>
        </p:spPr>
        <p:txBody>
          <a:bodyPr wrap="square" rtlCol="0">
            <a:spAutoFit/>
          </a:bodyPr>
          <a:lstStyle/>
          <a:p>
            <a:pPr algn="ctr"/>
            <a:r>
              <a:rPr lang="en-GB" dirty="0"/>
              <a:t>EU Open Data Portal</a:t>
            </a:r>
          </a:p>
        </p:txBody>
      </p:sp>
      <p:sp>
        <p:nvSpPr>
          <p:cNvPr id="11" name="Oval 10">
            <a:extLst>
              <a:ext uri="{FF2B5EF4-FFF2-40B4-BE49-F238E27FC236}">
                <a16:creationId xmlns:a16="http://schemas.microsoft.com/office/drawing/2014/main" id="{971044E4-4845-D376-10AF-4FE26B2B47D7}"/>
              </a:ext>
            </a:extLst>
          </p:cNvPr>
          <p:cNvSpPr>
            <a:spLocks noChangeAspect="1"/>
          </p:cNvSpPr>
          <p:nvPr/>
        </p:nvSpPr>
        <p:spPr>
          <a:xfrm>
            <a:off x="2809259" y="2964554"/>
            <a:ext cx="864410" cy="846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solidFill>
                  <a:schemeClr val="tx1"/>
                </a:solidFill>
                <a:latin typeface="Arial" panose="020B0604020202020204" pitchFamily="34" charset="0"/>
                <a:cs typeface="Arial" panose="020B0604020202020204" pitchFamily="34" charset="0"/>
              </a:rPr>
              <a:t>AV database</a:t>
            </a:r>
            <a:endParaRPr lang="en-US" sz="1000" b="1" dirty="0">
              <a:solidFill>
                <a:schemeClr val="tx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35A76A4D-233D-B926-FFA3-8CDF8F780720}"/>
              </a:ext>
            </a:extLst>
          </p:cNvPr>
          <p:cNvSpPr>
            <a:spLocks noChangeAspect="1"/>
          </p:cNvSpPr>
          <p:nvPr/>
        </p:nvSpPr>
        <p:spPr>
          <a:xfrm>
            <a:off x="463524" y="3385119"/>
            <a:ext cx="477807"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1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1139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554736" y="1706563"/>
            <a:ext cx="411351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800" dirty="0">
                <a:solidFill>
                  <a:schemeClr val="dk2"/>
                </a:solidFill>
              </a:rPr>
              <a:t>Features</a:t>
            </a:r>
            <a:endParaRPr sz="4800" dirty="0"/>
          </a:p>
        </p:txBody>
      </p:sp>
      <p:sp>
        <p:nvSpPr>
          <p:cNvPr id="229" name="Google Shape;229;p16"/>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dirty="0">
                <a:solidFill>
                  <a:schemeClr val="lt1"/>
                </a:solidFill>
                <a:latin typeface="Arial"/>
                <a:ea typeface="Arial"/>
                <a:cs typeface="Arial"/>
                <a:sym typeface="Arial"/>
              </a:rPr>
              <a:t>04</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38482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txBox="1">
            <a:spLocks noGrp="1"/>
          </p:cNvSpPr>
          <p:nvPr>
            <p:ph type="title"/>
          </p:nvPr>
        </p:nvSpPr>
        <p:spPr>
          <a:xfrm>
            <a:off x="554735" y="2367416"/>
            <a:ext cx="5065776"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Public and private sections</a:t>
            </a:r>
            <a:endParaRPr dirty="0"/>
          </a:p>
        </p:txBody>
      </p:sp>
      <p:sp>
        <p:nvSpPr>
          <p:cNvPr id="320" name="Google Shape;320;p19"/>
          <p:cNvSpPr txBox="1">
            <a:spLocks noGrp="1"/>
          </p:cNvSpPr>
          <p:nvPr>
            <p:ph type="subTitle" idx="1"/>
          </p:nvPr>
        </p:nvSpPr>
        <p:spPr>
          <a:xfrm>
            <a:off x="554735" y="3243458"/>
            <a:ext cx="3965749" cy="515607"/>
          </a:xfrm>
          <a:prstGeom prst="rect">
            <a:avLst/>
          </a:prstGeom>
          <a:noFill/>
          <a:ln>
            <a:noFill/>
          </a:ln>
        </p:spPr>
        <p:txBody>
          <a:bodyPr spcFirstLastPara="1" wrap="square" lIns="0" tIns="0" rIns="0" bIns="0" anchor="t" anchorCtr="0">
            <a:noAutofit/>
          </a:bodyPr>
          <a:lstStyle/>
          <a:p>
            <a:pPr marL="50800" lvl="0" indent="-12700" algn="l" rtl="0">
              <a:lnSpc>
                <a:spcPct val="100000"/>
              </a:lnSpc>
              <a:spcBef>
                <a:spcPts val="300"/>
              </a:spcBef>
              <a:spcAft>
                <a:spcPts val="0"/>
              </a:spcAft>
              <a:buClr>
                <a:schemeClr val="lt2"/>
              </a:buClr>
              <a:buSzPts val="1800"/>
              <a:buNone/>
            </a:pPr>
            <a:r>
              <a:rPr lang="en-GB" dirty="0"/>
              <a:t>We create a private </a:t>
            </a:r>
            <a:r>
              <a:rPr lang="en-GB" dirty="0" err="1"/>
              <a:t>Wikibase</a:t>
            </a:r>
            <a:r>
              <a:rPr lang="en-GB" dirty="0"/>
              <a:t> instance with strict hierarchical administration, and train ministry administrators.</a:t>
            </a:r>
          </a:p>
          <a:p>
            <a:pPr marL="457200" lvl="0" indent="-342900" algn="l" rtl="0">
              <a:lnSpc>
                <a:spcPct val="100000"/>
              </a:lnSpc>
              <a:spcBef>
                <a:spcPts val="300"/>
              </a:spcBef>
              <a:spcAft>
                <a:spcPts val="0"/>
              </a:spcAft>
              <a:buClr>
                <a:schemeClr val="lt2"/>
              </a:buClr>
              <a:buSzPts val="1800"/>
              <a:buNone/>
            </a:pPr>
            <a:endParaRPr lang="en-GB" dirty="0"/>
          </a:p>
        </p:txBody>
      </p:sp>
      <p:sp>
        <p:nvSpPr>
          <p:cNvPr id="321" name="Google Shape;321;p19"/>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Clr>
                <a:schemeClr val="lt2"/>
              </a:buClr>
              <a:buSzPts val="800"/>
              <a:buNone/>
            </a:pPr>
            <a:endParaRPr/>
          </a:p>
        </p:txBody>
      </p:sp>
      <p:pic>
        <p:nvPicPr>
          <p:cNvPr id="6" name="Kép 5" descr="A képen szöveg, szoftver, Weblap, képernyőkép látható&#10;&#10;Automatikusan generált leírás">
            <a:extLst>
              <a:ext uri="{FF2B5EF4-FFF2-40B4-BE49-F238E27FC236}">
                <a16:creationId xmlns:a16="http://schemas.microsoft.com/office/drawing/2014/main" id="{B0088FE8-D726-D341-8AC6-CACA5F3F424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71490" y="319675"/>
            <a:ext cx="5195421" cy="598675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0"/>
          <p:cNvSpPr txBox="1">
            <a:spLocks noGrp="1"/>
          </p:cNvSpPr>
          <p:nvPr>
            <p:ph type="title"/>
          </p:nvPr>
        </p:nvSpPr>
        <p:spPr>
          <a:xfrm>
            <a:off x="6573171" y="2080862"/>
            <a:ext cx="5065776"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Automated data collection</a:t>
            </a:r>
            <a:endParaRPr dirty="0"/>
          </a:p>
        </p:txBody>
      </p:sp>
      <p:sp>
        <p:nvSpPr>
          <p:cNvPr id="363" name="Google Shape;363;p20"/>
          <p:cNvSpPr txBox="1">
            <a:spLocks noGrp="1"/>
          </p:cNvSpPr>
          <p:nvPr>
            <p:ph type="subTitle" idx="1"/>
          </p:nvPr>
        </p:nvSpPr>
        <p:spPr>
          <a:xfrm>
            <a:off x="6573171" y="3000326"/>
            <a:ext cx="5065776" cy="304699"/>
          </a:xfrm>
          <a:prstGeom prst="rect">
            <a:avLst/>
          </a:prstGeom>
          <a:noFill/>
          <a:ln>
            <a:noFill/>
          </a:ln>
        </p:spPr>
        <p:txBody>
          <a:bodyPr spcFirstLastPara="1" wrap="square" lIns="0" tIns="0" rIns="0" bIns="0" anchor="t" anchorCtr="0">
            <a:noAutofit/>
          </a:bodyPr>
          <a:lstStyle/>
          <a:p>
            <a:pPr marL="12700" indent="0"/>
            <a:r>
              <a:rPr lang="en-GB" sz="1800" b="0" i="0" u="none" strike="noStrike" cap="none" dirty="0">
                <a:solidFill>
                  <a:schemeClr val="lt1"/>
                </a:solidFill>
                <a:latin typeface="Roboto" panose="02000000000000000000" pitchFamily="2" charset="0"/>
                <a:ea typeface="Roboto" panose="02000000000000000000" pitchFamily="2" charset="0"/>
                <a:cs typeface="Roboto" panose="02000000000000000000" pitchFamily="2" charset="0"/>
                <a:sym typeface="Arial"/>
              </a:rPr>
              <a:t>We start first with automated data collection in music, and gradually extend the scope to other sectors.</a:t>
            </a:r>
            <a:endParaRPr lang="en-GB" sz="2000" u="none" strike="noStrike" cap="none" dirty="0">
              <a:latin typeface="Roboto" panose="02000000000000000000" pitchFamily="2" charset="0"/>
              <a:ea typeface="Roboto" panose="02000000000000000000" pitchFamily="2" charset="0"/>
              <a:cs typeface="Roboto" panose="02000000000000000000" pitchFamily="2" charset="0"/>
            </a:endParaRPr>
          </a:p>
          <a:p>
            <a:pPr marL="12700" lvl="0" indent="0" algn="l" rtl="0">
              <a:lnSpc>
                <a:spcPct val="100000"/>
              </a:lnSpc>
              <a:spcBef>
                <a:spcPts val="300"/>
              </a:spcBef>
              <a:spcAft>
                <a:spcPts val="0"/>
              </a:spcAft>
              <a:buClr>
                <a:schemeClr val="lt2"/>
              </a:buClr>
              <a:buSzPts val="1800"/>
              <a:buNone/>
            </a:pPr>
            <a:endParaRPr dirty="0"/>
          </a:p>
        </p:txBody>
      </p:sp>
      <p:sp>
        <p:nvSpPr>
          <p:cNvPr id="364" name="Google Shape;364;p20"/>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Clr>
                <a:schemeClr val="lt2"/>
              </a:buClr>
              <a:buSzPts val="800"/>
              <a:buNone/>
            </a:pPr>
            <a:endParaRPr/>
          </a:p>
        </p:txBody>
      </p:sp>
      <p:pic>
        <p:nvPicPr>
          <p:cNvPr id="365" name="Google Shape;365;p20" descr="A képen elektronika, számítógép, Számítógépes hardver, computer látható&#10;&#10;Automatikusan generált leírá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229100" y="0"/>
            <a:ext cx="10287000" cy="685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églalap 8">
            <a:extLst>
              <a:ext uri="{FF2B5EF4-FFF2-40B4-BE49-F238E27FC236}">
                <a16:creationId xmlns:a16="http://schemas.microsoft.com/office/drawing/2014/main" id="{D9BF0C40-CCF3-6544-BB72-FE69EBBDA14C}"/>
              </a:ext>
            </a:extLst>
          </p:cNvPr>
          <p:cNvSpPr/>
          <p:nvPr/>
        </p:nvSpPr>
        <p:spPr>
          <a:xfrm>
            <a:off x="7218343" y="4445200"/>
            <a:ext cx="1890000" cy="7196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zöveg helye 3">
            <a:extLst>
              <a:ext uri="{FF2B5EF4-FFF2-40B4-BE49-F238E27FC236}">
                <a16:creationId xmlns:a16="http://schemas.microsoft.com/office/drawing/2014/main" id="{DECBA729-0BB9-834A-B387-28B1541A60CB}"/>
              </a:ext>
            </a:extLst>
          </p:cNvPr>
          <p:cNvSpPr>
            <a:spLocks noGrp="1"/>
          </p:cNvSpPr>
          <p:nvPr>
            <p:ph type="body" idx="2"/>
          </p:nvPr>
        </p:nvSpPr>
        <p:spPr/>
        <p:txBody>
          <a:bodyPr/>
          <a:lstStyle/>
          <a:p>
            <a:endParaRPr lang="en-US"/>
          </a:p>
        </p:txBody>
      </p:sp>
      <p:pic>
        <p:nvPicPr>
          <p:cNvPr id="5" name="Kép 4">
            <a:extLst>
              <a:ext uri="{FF2B5EF4-FFF2-40B4-BE49-F238E27FC236}">
                <a16:creationId xmlns:a16="http://schemas.microsoft.com/office/drawing/2014/main" id="{89AD0C67-0776-684A-8DC0-44EB22193E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4453" y="433046"/>
            <a:ext cx="1893376" cy="4012154"/>
          </a:xfrm>
          <a:prstGeom prst="rect">
            <a:avLst/>
          </a:prstGeom>
        </p:spPr>
      </p:pic>
      <p:pic>
        <p:nvPicPr>
          <p:cNvPr id="6" name="Kép 5">
            <a:extLst>
              <a:ext uri="{FF2B5EF4-FFF2-40B4-BE49-F238E27FC236}">
                <a16:creationId xmlns:a16="http://schemas.microsoft.com/office/drawing/2014/main" id="{3C21A675-7B37-0A45-9DEE-6F65F87564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61338" y="4445200"/>
            <a:ext cx="1057890" cy="321697"/>
          </a:xfrm>
          <a:prstGeom prst="rect">
            <a:avLst/>
          </a:prstGeom>
        </p:spPr>
      </p:pic>
      <p:pic>
        <p:nvPicPr>
          <p:cNvPr id="7" name="Kép 6">
            <a:extLst>
              <a:ext uri="{FF2B5EF4-FFF2-40B4-BE49-F238E27FC236}">
                <a16:creationId xmlns:a16="http://schemas.microsoft.com/office/drawing/2014/main" id="{002CB858-473E-4F43-A3F8-9B721529E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61338" y="4766897"/>
            <a:ext cx="1452972" cy="397988"/>
          </a:xfrm>
          <a:prstGeom prst="rect">
            <a:avLst/>
          </a:prstGeom>
        </p:spPr>
      </p:pic>
      <p:pic>
        <p:nvPicPr>
          <p:cNvPr id="8" name="Kép 7">
            <a:extLst>
              <a:ext uri="{FF2B5EF4-FFF2-40B4-BE49-F238E27FC236}">
                <a16:creationId xmlns:a16="http://schemas.microsoft.com/office/drawing/2014/main" id="{356FE1EB-9409-AF44-9115-D9F03B9146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21719" y="438217"/>
            <a:ext cx="1711069" cy="5791968"/>
          </a:xfrm>
          <a:prstGeom prst="rect">
            <a:avLst/>
          </a:prstGeom>
        </p:spPr>
      </p:pic>
      <p:cxnSp>
        <p:nvCxnSpPr>
          <p:cNvPr id="11" name="Egyenes összekötő 10">
            <a:extLst>
              <a:ext uri="{FF2B5EF4-FFF2-40B4-BE49-F238E27FC236}">
                <a16:creationId xmlns:a16="http://schemas.microsoft.com/office/drawing/2014/main" id="{D6E13492-FAA9-EB45-BDD8-F3FFF8F61639}"/>
              </a:ext>
            </a:extLst>
          </p:cNvPr>
          <p:cNvCxnSpPr>
            <a:stCxn id="9" idx="1"/>
            <a:endCxn id="9" idx="3"/>
          </p:cNvCxnSpPr>
          <p:nvPr/>
        </p:nvCxnSpPr>
        <p:spPr>
          <a:xfrm>
            <a:off x="7218343" y="4805043"/>
            <a:ext cx="1890000"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Google Shape;362;p20">
            <a:extLst>
              <a:ext uri="{FF2B5EF4-FFF2-40B4-BE49-F238E27FC236}">
                <a16:creationId xmlns:a16="http://schemas.microsoft.com/office/drawing/2014/main" id="{E7E64E74-BC6B-4F4F-B149-A187072F5934}"/>
              </a:ext>
            </a:extLst>
          </p:cNvPr>
          <p:cNvSpPr txBox="1">
            <a:spLocks/>
          </p:cNvSpPr>
          <p:nvPr/>
        </p:nvSpPr>
        <p:spPr>
          <a:xfrm>
            <a:off x="718781" y="2204837"/>
            <a:ext cx="5065776" cy="73152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500"/>
              <a:buFont typeface="Roboto Black"/>
              <a:buNone/>
              <a:defRPr sz="2500" b="1" i="0" u="none" strike="noStrike" cap="none">
                <a:solidFill>
                  <a:schemeClr val="lt2"/>
                </a:solidFill>
                <a:latin typeface="Roboto Black"/>
                <a:ea typeface="Roboto Black"/>
                <a:cs typeface="Roboto Black"/>
                <a:sym typeface="Roboto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a:t>Automated data collection</a:t>
            </a:r>
            <a:endParaRPr lang="en-GB" dirty="0"/>
          </a:p>
        </p:txBody>
      </p:sp>
      <p:sp>
        <p:nvSpPr>
          <p:cNvPr id="13" name="Google Shape;363;p20">
            <a:extLst>
              <a:ext uri="{FF2B5EF4-FFF2-40B4-BE49-F238E27FC236}">
                <a16:creationId xmlns:a16="http://schemas.microsoft.com/office/drawing/2014/main" id="{997163BA-776D-FB48-9B01-38EE897BDB2F}"/>
              </a:ext>
            </a:extLst>
          </p:cNvPr>
          <p:cNvSpPr txBox="1">
            <a:spLocks/>
          </p:cNvSpPr>
          <p:nvPr/>
        </p:nvSpPr>
        <p:spPr>
          <a:xfrm>
            <a:off x="718781" y="3124301"/>
            <a:ext cx="5065776" cy="3046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00"/>
              </a:spcBef>
              <a:spcAft>
                <a:spcPts val="0"/>
              </a:spcAft>
              <a:buClr>
                <a:schemeClr val="lt2"/>
              </a:buClr>
              <a:buSzPts val="1800"/>
              <a:buFont typeface="Quattrocento Sans"/>
              <a:buNone/>
              <a:defRPr sz="1800" b="0" i="0" u="none" strike="noStrike" cap="none">
                <a:solidFill>
                  <a:schemeClr val="lt2"/>
                </a:solidFill>
                <a:latin typeface="Roboto"/>
                <a:ea typeface="Roboto"/>
                <a:cs typeface="Roboto"/>
                <a:sym typeface="Roboto"/>
              </a:defRPr>
            </a:lvl1pPr>
            <a:lvl2pPr marL="914400" marR="0" lvl="1" indent="-330200" algn="ctr" rtl="0">
              <a:lnSpc>
                <a:spcPct val="100000"/>
              </a:lnSpc>
              <a:spcBef>
                <a:spcPts val="300"/>
              </a:spcBef>
              <a:spcAft>
                <a:spcPts val="0"/>
              </a:spcAft>
              <a:buClr>
                <a:schemeClr val="lt2"/>
              </a:buClr>
              <a:buSzPts val="2000"/>
              <a:buFont typeface="Noto Sans Symbols"/>
              <a:buNone/>
              <a:defRPr sz="2000" b="0" i="0" u="none" strike="noStrike" cap="none">
                <a:solidFill>
                  <a:schemeClr val="lt2"/>
                </a:solidFill>
                <a:latin typeface="Roboto Light"/>
                <a:ea typeface="Roboto Light"/>
                <a:cs typeface="Roboto Light"/>
                <a:sym typeface="Roboto Light"/>
              </a:defRPr>
            </a:lvl2pPr>
            <a:lvl3pPr marL="1371600" marR="0" lvl="2" indent="-330200" algn="ctr" rtl="0">
              <a:lnSpc>
                <a:spcPct val="100000"/>
              </a:lnSpc>
              <a:spcBef>
                <a:spcPts val="300"/>
              </a:spcBef>
              <a:spcAft>
                <a:spcPts val="0"/>
              </a:spcAft>
              <a:buClr>
                <a:schemeClr val="lt2"/>
              </a:buClr>
              <a:buSzPts val="1800"/>
              <a:buFont typeface="Arial"/>
              <a:buNone/>
              <a:defRPr sz="1800" b="0" i="0" u="none" strike="noStrike" cap="none">
                <a:solidFill>
                  <a:schemeClr val="lt2"/>
                </a:solidFill>
                <a:latin typeface="Lora"/>
                <a:ea typeface="Lora"/>
                <a:cs typeface="Lora"/>
                <a:sym typeface="Lora"/>
              </a:defRPr>
            </a:lvl3pPr>
            <a:lvl4pPr marL="1828800" marR="0" lvl="3" indent="-330200" algn="ctr" rtl="0">
              <a:lnSpc>
                <a:spcPct val="100000"/>
              </a:lnSpc>
              <a:spcBef>
                <a:spcPts val="300"/>
              </a:spcBef>
              <a:spcAft>
                <a:spcPts val="0"/>
              </a:spcAft>
              <a:buClr>
                <a:schemeClr val="lt2"/>
              </a:buClr>
              <a:buSzPts val="1600"/>
              <a:buFont typeface="Arial"/>
              <a:buNone/>
              <a:defRPr sz="1600" b="0" i="0" u="none" strike="noStrike" cap="none">
                <a:solidFill>
                  <a:schemeClr val="lt2"/>
                </a:solidFill>
                <a:latin typeface="Lora"/>
                <a:ea typeface="Lora"/>
                <a:cs typeface="Lora"/>
                <a:sym typeface="Lora"/>
              </a:defRPr>
            </a:lvl4pPr>
            <a:lvl5pPr marL="2286000" marR="0" lvl="4" indent="-323850" algn="ctr" rtl="0">
              <a:lnSpc>
                <a:spcPct val="100000"/>
              </a:lnSpc>
              <a:spcBef>
                <a:spcPts val="300"/>
              </a:spcBef>
              <a:spcAft>
                <a:spcPts val="0"/>
              </a:spcAft>
              <a:buClr>
                <a:schemeClr val="lt2"/>
              </a:buClr>
              <a:buSzPts val="1600"/>
              <a:buFont typeface="Arial"/>
              <a:buNone/>
              <a:defRPr sz="1600" b="0" i="0" u="none" strike="noStrike" cap="none">
                <a:solidFill>
                  <a:schemeClr val="lt2"/>
                </a:solidFill>
                <a:latin typeface="Lora Medium"/>
                <a:ea typeface="Lora Medium"/>
                <a:cs typeface="Lora Medium"/>
                <a:sym typeface="Lora Medium"/>
              </a:defRPr>
            </a:lvl5pPr>
            <a:lvl6pPr marL="2743200" marR="0" lvl="5"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6pPr>
            <a:lvl7pPr marL="3200400" marR="0" lvl="6"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7pPr>
            <a:lvl8pPr marL="3657600" marR="0" lvl="7"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8pPr>
            <a:lvl9pPr marL="4114800" marR="0" lvl="8" indent="-330200" algn="ctr"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9pPr>
          </a:lstStyle>
          <a:p>
            <a:pPr marL="12700" indent="0"/>
            <a:r>
              <a:rPr lang="en-GB">
                <a:solidFill>
                  <a:schemeClr val="lt1"/>
                </a:solidFill>
                <a:latin typeface="Roboto" panose="02000000000000000000" pitchFamily="2" charset="0"/>
                <a:ea typeface="Roboto" panose="02000000000000000000" pitchFamily="2" charset="0"/>
                <a:cs typeface="Roboto" panose="02000000000000000000" pitchFamily="2" charset="0"/>
                <a:sym typeface="Arial"/>
              </a:rPr>
              <a:t>We start first with automated data collection in music, and gradually extend the scope to other sectors.</a:t>
            </a:r>
            <a:endParaRPr lang="en-GB" sz="2000">
              <a:latin typeface="Roboto" panose="02000000000000000000" pitchFamily="2" charset="0"/>
              <a:ea typeface="Roboto" panose="02000000000000000000" pitchFamily="2" charset="0"/>
              <a:cs typeface="Roboto" panose="02000000000000000000" pitchFamily="2" charset="0"/>
            </a:endParaRPr>
          </a:p>
          <a:p>
            <a:pPr marL="12700" indent="0"/>
            <a:endParaRPr lang="en-GB" dirty="0"/>
          </a:p>
        </p:txBody>
      </p:sp>
      <p:sp>
        <p:nvSpPr>
          <p:cNvPr id="14" name="Lekerekített téglalap 13">
            <a:extLst>
              <a:ext uri="{FF2B5EF4-FFF2-40B4-BE49-F238E27FC236}">
                <a16:creationId xmlns:a16="http://schemas.microsoft.com/office/drawing/2014/main" id="{47E9E6C4-FE65-9A49-9725-AF70F4F56996}"/>
              </a:ext>
            </a:extLst>
          </p:cNvPr>
          <p:cNvSpPr/>
          <p:nvPr/>
        </p:nvSpPr>
        <p:spPr>
          <a:xfrm>
            <a:off x="7214453" y="3107676"/>
            <a:ext cx="1893376" cy="304699"/>
          </a:xfrm>
          <a:prstGeom prst="roundRect">
            <a:avLst/>
          </a:prstGeom>
          <a:noFill/>
          <a:ln w="38100">
            <a:solidFill>
              <a:srgbClr val="C00000"/>
            </a:solidFill>
            <a:extLst>
              <a:ext uri="{C807C97D-BFC1-408E-A445-0C87EB9F89A2}">
                <ask:lineSketchStyleProps xmlns:ask="http://schemas.microsoft.com/office/drawing/2018/sketchyshapes" sd="1219033472">
                  <a:custGeom>
                    <a:avLst/>
                    <a:gdLst>
                      <a:gd name="connsiteX0" fmla="*/ 0 w 1893376"/>
                      <a:gd name="connsiteY0" fmla="*/ 50784 h 304699"/>
                      <a:gd name="connsiteX1" fmla="*/ 50784 w 1893376"/>
                      <a:gd name="connsiteY1" fmla="*/ 0 h 304699"/>
                      <a:gd name="connsiteX2" fmla="*/ 683889 w 1893376"/>
                      <a:gd name="connsiteY2" fmla="*/ 0 h 304699"/>
                      <a:gd name="connsiteX3" fmla="*/ 1263241 w 1893376"/>
                      <a:gd name="connsiteY3" fmla="*/ 0 h 304699"/>
                      <a:gd name="connsiteX4" fmla="*/ 1842592 w 1893376"/>
                      <a:gd name="connsiteY4" fmla="*/ 0 h 304699"/>
                      <a:gd name="connsiteX5" fmla="*/ 1893376 w 1893376"/>
                      <a:gd name="connsiteY5" fmla="*/ 50784 h 304699"/>
                      <a:gd name="connsiteX6" fmla="*/ 1893376 w 1893376"/>
                      <a:gd name="connsiteY6" fmla="*/ 253915 h 304699"/>
                      <a:gd name="connsiteX7" fmla="*/ 1842592 w 1893376"/>
                      <a:gd name="connsiteY7" fmla="*/ 304699 h 304699"/>
                      <a:gd name="connsiteX8" fmla="*/ 1281159 w 1893376"/>
                      <a:gd name="connsiteY8" fmla="*/ 304699 h 304699"/>
                      <a:gd name="connsiteX9" fmla="*/ 683889 w 1893376"/>
                      <a:gd name="connsiteY9" fmla="*/ 304699 h 304699"/>
                      <a:gd name="connsiteX10" fmla="*/ 50784 w 1893376"/>
                      <a:gd name="connsiteY10" fmla="*/ 304699 h 304699"/>
                      <a:gd name="connsiteX11" fmla="*/ 0 w 1893376"/>
                      <a:gd name="connsiteY11" fmla="*/ 253915 h 304699"/>
                      <a:gd name="connsiteX12" fmla="*/ 0 w 1893376"/>
                      <a:gd name="connsiteY12" fmla="*/ 50784 h 30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3376" h="304699" extrusionOk="0">
                        <a:moveTo>
                          <a:pt x="0" y="50784"/>
                        </a:moveTo>
                        <a:cubicBezTo>
                          <a:pt x="-3944" y="20304"/>
                          <a:pt x="19332" y="1278"/>
                          <a:pt x="50784" y="0"/>
                        </a:cubicBezTo>
                        <a:cubicBezTo>
                          <a:pt x="307950" y="-20371"/>
                          <a:pt x="465136" y="4458"/>
                          <a:pt x="683889" y="0"/>
                        </a:cubicBezTo>
                        <a:cubicBezTo>
                          <a:pt x="902643" y="-4458"/>
                          <a:pt x="1143475" y="18697"/>
                          <a:pt x="1263241" y="0"/>
                        </a:cubicBezTo>
                        <a:cubicBezTo>
                          <a:pt x="1383007" y="-18697"/>
                          <a:pt x="1640545" y="-17533"/>
                          <a:pt x="1842592" y="0"/>
                        </a:cubicBezTo>
                        <a:cubicBezTo>
                          <a:pt x="1869847" y="-2551"/>
                          <a:pt x="1895078" y="16438"/>
                          <a:pt x="1893376" y="50784"/>
                        </a:cubicBezTo>
                        <a:cubicBezTo>
                          <a:pt x="1897176" y="142423"/>
                          <a:pt x="1889977" y="181461"/>
                          <a:pt x="1893376" y="253915"/>
                        </a:cubicBezTo>
                        <a:cubicBezTo>
                          <a:pt x="1892688" y="275403"/>
                          <a:pt x="1867389" y="309216"/>
                          <a:pt x="1842592" y="304699"/>
                        </a:cubicBezTo>
                        <a:cubicBezTo>
                          <a:pt x="1715892" y="294386"/>
                          <a:pt x="1483909" y="288807"/>
                          <a:pt x="1281159" y="304699"/>
                        </a:cubicBezTo>
                        <a:cubicBezTo>
                          <a:pt x="1078409" y="320591"/>
                          <a:pt x="959083" y="331213"/>
                          <a:pt x="683889" y="304699"/>
                        </a:cubicBezTo>
                        <a:cubicBezTo>
                          <a:pt x="408695" y="278186"/>
                          <a:pt x="216110" y="293374"/>
                          <a:pt x="50784" y="304699"/>
                        </a:cubicBezTo>
                        <a:cubicBezTo>
                          <a:pt x="23794" y="303655"/>
                          <a:pt x="645" y="281546"/>
                          <a:pt x="0" y="253915"/>
                        </a:cubicBezTo>
                        <a:cubicBezTo>
                          <a:pt x="3514" y="205883"/>
                          <a:pt x="-2536" y="134852"/>
                          <a:pt x="0" y="5078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gyenes összekötő nyíllal 18">
            <a:extLst>
              <a:ext uri="{FF2B5EF4-FFF2-40B4-BE49-F238E27FC236}">
                <a16:creationId xmlns:a16="http://schemas.microsoft.com/office/drawing/2014/main" id="{2ADCB22D-6732-1844-A6B2-CF3879F8154A}"/>
              </a:ext>
            </a:extLst>
          </p:cNvPr>
          <p:cNvCxnSpPr/>
          <p:nvPr/>
        </p:nvCxnSpPr>
        <p:spPr>
          <a:xfrm>
            <a:off x="9343505" y="433046"/>
            <a:ext cx="0" cy="5797139"/>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91195674-3297-6D41-8546-0691B2E549AE}"/>
              </a:ext>
            </a:extLst>
          </p:cNvPr>
          <p:cNvCxnSpPr/>
          <p:nvPr/>
        </p:nvCxnSpPr>
        <p:spPr>
          <a:xfrm>
            <a:off x="9107829" y="3244006"/>
            <a:ext cx="23567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411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xfrm>
            <a:off x="554736" y="1785870"/>
            <a:ext cx="1686188" cy="138021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Manual registration of entries</a:t>
            </a:r>
            <a:endParaRPr dirty="0"/>
          </a:p>
        </p:txBody>
      </p:sp>
      <p:sp>
        <p:nvSpPr>
          <p:cNvPr id="7" name="Alcím 6">
            <a:extLst>
              <a:ext uri="{FF2B5EF4-FFF2-40B4-BE49-F238E27FC236}">
                <a16:creationId xmlns:a16="http://schemas.microsoft.com/office/drawing/2014/main" id="{AA391EE7-FAC8-7C46-A6F3-7865898F9950}"/>
              </a:ext>
            </a:extLst>
          </p:cNvPr>
          <p:cNvSpPr>
            <a:spLocks noGrp="1"/>
          </p:cNvSpPr>
          <p:nvPr>
            <p:ph type="subTitle" idx="1"/>
          </p:nvPr>
        </p:nvSpPr>
        <p:spPr>
          <a:xfrm>
            <a:off x="554736" y="3311913"/>
            <a:ext cx="2514600" cy="1184940"/>
          </a:xfrm>
        </p:spPr>
        <p:txBody>
          <a:bodyPr/>
          <a:lstStyle/>
          <a:p>
            <a:pPr marL="12700" indent="0"/>
            <a:r>
              <a:rPr lang="en-US" dirty="0"/>
              <a:t>Manual data entry will be possible from deployment day.</a:t>
            </a:r>
          </a:p>
          <a:p>
            <a:pPr marL="12700" indent="0"/>
            <a:endParaRPr lang="en-US" dirty="0"/>
          </a:p>
        </p:txBody>
      </p:sp>
      <p:sp>
        <p:nvSpPr>
          <p:cNvPr id="8" name="Szöveg helye 7">
            <a:extLst>
              <a:ext uri="{FF2B5EF4-FFF2-40B4-BE49-F238E27FC236}">
                <a16:creationId xmlns:a16="http://schemas.microsoft.com/office/drawing/2014/main" id="{DAEEE6D9-79EF-8A43-A11D-A0B0A798D7C1}"/>
              </a:ext>
            </a:extLst>
          </p:cNvPr>
          <p:cNvSpPr>
            <a:spLocks noGrp="1"/>
          </p:cNvSpPr>
          <p:nvPr>
            <p:ph type="body" idx="2"/>
          </p:nvPr>
        </p:nvSpPr>
        <p:spPr/>
        <p:txBody>
          <a:bodyPr/>
          <a:lstStyle/>
          <a:p>
            <a:endParaRPr lang="en-US"/>
          </a:p>
        </p:txBody>
      </p:sp>
      <p:pic>
        <p:nvPicPr>
          <p:cNvPr id="3" name="Kép 2" descr="A képen szöveg, szám, képernyőkép látható&#10;&#10;Automatikusan generált leírás">
            <a:extLst>
              <a:ext uri="{FF2B5EF4-FFF2-40B4-BE49-F238E27FC236}">
                <a16:creationId xmlns:a16="http://schemas.microsoft.com/office/drawing/2014/main" id="{3A697E5F-8530-BF4D-8564-4AEC4E64525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840308" y="505496"/>
            <a:ext cx="7796956" cy="58470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9" name="Rectangle 8">
            <a:extLst>
              <a:ext uri="{FF2B5EF4-FFF2-40B4-BE49-F238E27FC236}">
                <a16:creationId xmlns:a16="http://schemas.microsoft.com/office/drawing/2014/main" id="{EC3791A5-85F4-891F-865F-A88A9373CD79}"/>
              </a:ext>
            </a:extLst>
          </p:cNvPr>
          <p:cNvSpPr/>
          <p:nvPr/>
        </p:nvSpPr>
        <p:spPr>
          <a:xfrm>
            <a:off x="514066" y="1887805"/>
            <a:ext cx="3092430" cy="1987228"/>
          </a:xfrm>
          <a:prstGeom prst="rect">
            <a:avLst/>
          </a:prstGeom>
          <a:solidFill>
            <a:schemeClr val="tx1"/>
          </a:solidFill>
          <a:ln w="76200">
            <a:solidFill>
              <a:srgbClr val="CC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                         </a:t>
            </a:r>
          </a:p>
        </p:txBody>
      </p:sp>
      <p:sp>
        <p:nvSpPr>
          <p:cNvPr id="10" name="Rectangle 9">
            <a:extLst>
              <a:ext uri="{FF2B5EF4-FFF2-40B4-BE49-F238E27FC236}">
                <a16:creationId xmlns:a16="http://schemas.microsoft.com/office/drawing/2014/main" id="{AE458AAD-2096-C6A9-09C6-EE8A17B126A9}"/>
              </a:ext>
            </a:extLst>
          </p:cNvPr>
          <p:cNvSpPr/>
          <p:nvPr/>
        </p:nvSpPr>
        <p:spPr>
          <a:xfrm>
            <a:off x="4529450" y="1866015"/>
            <a:ext cx="3092430" cy="1987228"/>
          </a:xfrm>
          <a:prstGeom prst="rect">
            <a:avLst/>
          </a:prstGeom>
          <a:solidFill>
            <a:schemeClr val="tx1"/>
          </a:solidFill>
          <a:ln w="76200">
            <a:solidFill>
              <a:srgbClr val="CC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       </a:t>
            </a:r>
            <a:endParaRPr lang="en-GB" dirty="0"/>
          </a:p>
        </p:txBody>
      </p:sp>
      <p:sp>
        <p:nvSpPr>
          <p:cNvPr id="161" name="Google Shape;161;p4"/>
          <p:cNvSpPr txBox="1">
            <a:spLocks noGrp="1"/>
          </p:cNvSpPr>
          <p:nvPr>
            <p:ph type="title"/>
          </p:nvPr>
        </p:nvSpPr>
        <p:spPr>
          <a:xfrm>
            <a:off x="554725" y="355100"/>
            <a:ext cx="11419500" cy="7314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4EC0E4"/>
              </a:buClr>
              <a:buSzPts val="2500"/>
              <a:buFont typeface="Roboto Black"/>
              <a:buNone/>
            </a:pPr>
            <a:r>
              <a:rPr lang="en-GB" dirty="0">
                <a:solidFill>
                  <a:schemeClr val="dk2"/>
                </a:solidFill>
              </a:rPr>
              <a:t>We considered the best practices in the world</a:t>
            </a:r>
            <a:endParaRPr dirty="0">
              <a:solidFill>
                <a:schemeClr val="lt1"/>
              </a:solidFill>
            </a:endParaRPr>
          </a:p>
        </p:txBody>
      </p:sp>
      <p:sp>
        <p:nvSpPr>
          <p:cNvPr id="163" name="Google Shape;163;p4"/>
          <p:cNvSpPr txBox="1">
            <a:spLocks noGrp="1"/>
          </p:cNvSpPr>
          <p:nvPr>
            <p:ph type="body" idx="2"/>
          </p:nvPr>
        </p:nvSpPr>
        <p:spPr>
          <a:xfrm>
            <a:off x="7630160" y="81304"/>
            <a:ext cx="4007104" cy="161583"/>
          </a:xfrm>
          <a:prstGeom prst="rect">
            <a:avLst/>
          </a:prstGeom>
          <a:noFill/>
          <a:ln>
            <a:noFill/>
          </a:ln>
        </p:spPr>
        <p:txBody>
          <a:bodyPr spcFirstLastPara="1" wrap="square" lIns="0" tIns="0" rIns="0" bIns="0" anchor="ctr" anchorCtr="0">
            <a:spAutoFit/>
          </a:bodyPr>
          <a:lstStyle/>
          <a:p>
            <a:r>
              <a:rPr lang="en-GB" dirty="0"/>
              <a:t>Reprex: Slovak Cultural Dataspace</a:t>
            </a:r>
          </a:p>
        </p:txBody>
      </p:sp>
      <p:sp>
        <p:nvSpPr>
          <p:cNvPr id="6" name="TextBox 5">
            <a:extLst>
              <a:ext uri="{FF2B5EF4-FFF2-40B4-BE49-F238E27FC236}">
                <a16:creationId xmlns:a16="http://schemas.microsoft.com/office/drawing/2014/main" id="{E8E24961-F685-1A13-B852-66A365C4A4F6}"/>
              </a:ext>
            </a:extLst>
          </p:cNvPr>
          <p:cNvSpPr txBox="1"/>
          <p:nvPr/>
        </p:nvSpPr>
        <p:spPr>
          <a:xfrm>
            <a:off x="1293812" y="4624803"/>
            <a:ext cx="2433710" cy="307777"/>
          </a:xfrm>
          <a:prstGeom prst="rect">
            <a:avLst/>
          </a:prstGeom>
          <a:noFill/>
        </p:spPr>
        <p:txBody>
          <a:bodyPr wrap="square" rtlCol="0">
            <a:spAutoFit/>
          </a:bodyPr>
          <a:lstStyle/>
          <a:p>
            <a:r>
              <a:rPr lang="en-GB" dirty="0">
                <a:solidFill>
                  <a:schemeClr val="bg2"/>
                </a:solidFill>
              </a:rPr>
              <a:t>EU Open Data Portal</a:t>
            </a:r>
          </a:p>
        </p:txBody>
      </p:sp>
      <p:sp>
        <p:nvSpPr>
          <p:cNvPr id="11" name="Rectangle 10">
            <a:extLst>
              <a:ext uri="{FF2B5EF4-FFF2-40B4-BE49-F238E27FC236}">
                <a16:creationId xmlns:a16="http://schemas.microsoft.com/office/drawing/2014/main" id="{02E223EC-43AE-BD2B-A94E-5131F3F7F2A1}"/>
              </a:ext>
            </a:extLst>
          </p:cNvPr>
          <p:cNvSpPr/>
          <p:nvPr/>
        </p:nvSpPr>
        <p:spPr>
          <a:xfrm>
            <a:off x="8544834" y="1869036"/>
            <a:ext cx="3092430" cy="1987228"/>
          </a:xfrm>
          <a:prstGeom prst="rect">
            <a:avLst/>
          </a:prstGeom>
          <a:solidFill>
            <a:schemeClr val="tx1"/>
          </a:solidFill>
          <a:ln w="76200">
            <a:solidFill>
              <a:srgbClr val="CC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1B0AF97-0EB5-3FE4-9682-3E37956D7750}"/>
              </a:ext>
            </a:extLst>
          </p:cNvPr>
          <p:cNvSpPr/>
          <p:nvPr/>
        </p:nvSpPr>
        <p:spPr>
          <a:xfrm>
            <a:off x="519618" y="4381395"/>
            <a:ext cx="3092430" cy="1987228"/>
          </a:xfrm>
          <a:prstGeom prst="rect">
            <a:avLst/>
          </a:prstGeom>
          <a:solidFill>
            <a:schemeClr val="tx1"/>
          </a:solidFill>
          <a:ln w="76200">
            <a:solidFill>
              <a:srgbClr val="CC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90695FE-D232-4F83-BF70-C08FDF4C625C}"/>
              </a:ext>
            </a:extLst>
          </p:cNvPr>
          <p:cNvSpPr/>
          <p:nvPr/>
        </p:nvSpPr>
        <p:spPr>
          <a:xfrm>
            <a:off x="8544834" y="4405350"/>
            <a:ext cx="3092430" cy="1987228"/>
          </a:xfrm>
          <a:prstGeom prst="rect">
            <a:avLst/>
          </a:prstGeom>
          <a:solidFill>
            <a:schemeClr val="tx1"/>
          </a:solidFill>
          <a:ln w="76200">
            <a:solidFill>
              <a:srgbClr val="CC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8981414-4B4E-1C52-3A18-C66B73A3DD6B}"/>
              </a:ext>
            </a:extLst>
          </p:cNvPr>
          <p:cNvSpPr txBox="1"/>
          <p:nvPr/>
        </p:nvSpPr>
        <p:spPr>
          <a:xfrm>
            <a:off x="842939" y="4532772"/>
            <a:ext cx="2433710" cy="307777"/>
          </a:xfrm>
          <a:prstGeom prst="rect">
            <a:avLst/>
          </a:prstGeom>
          <a:noFill/>
        </p:spPr>
        <p:txBody>
          <a:bodyPr wrap="square" rtlCol="0">
            <a:spAutoFit/>
          </a:bodyPr>
          <a:lstStyle>
            <a:defPPr marR="0" lvl="0" algn="l" rtl="0">
              <a:lnSpc>
                <a:spcPct val="100000"/>
              </a:lnSpc>
              <a:spcBef>
                <a:spcPts val="0"/>
              </a:spcBef>
              <a:spcAft>
                <a:spcPts val="0"/>
              </a:spcAft>
            </a:defPPr>
            <a:lvl1pPr algn="ctr">
              <a:defRPr b="1">
                <a:latin typeface="Roboto" panose="02000000000000000000" pitchFamily="2" charset="0"/>
                <a:ea typeface="Roboto" panose="02000000000000000000" pitchFamily="2" charset="0"/>
              </a:defRPr>
            </a:lvl1pPr>
          </a:lstStyle>
          <a:p>
            <a:r>
              <a:rPr lang="en-GB" dirty="0"/>
              <a:t>Cultural Information Models</a:t>
            </a:r>
          </a:p>
        </p:txBody>
      </p:sp>
      <p:sp>
        <p:nvSpPr>
          <p:cNvPr id="17" name="TextBox 16">
            <a:extLst>
              <a:ext uri="{FF2B5EF4-FFF2-40B4-BE49-F238E27FC236}">
                <a16:creationId xmlns:a16="http://schemas.microsoft.com/office/drawing/2014/main" id="{B434EF30-790F-2160-DC6F-0EE0C4321229}"/>
              </a:ext>
            </a:extLst>
          </p:cNvPr>
          <p:cNvSpPr txBox="1"/>
          <p:nvPr/>
        </p:nvSpPr>
        <p:spPr>
          <a:xfrm>
            <a:off x="8899144" y="1887805"/>
            <a:ext cx="2537970" cy="738664"/>
          </a:xfrm>
          <a:prstGeom prst="rect">
            <a:avLst/>
          </a:prstGeom>
          <a:noFill/>
        </p:spPr>
        <p:txBody>
          <a:bodyPr wrap="square" rtlCol="0">
            <a:spAutoFit/>
          </a:bodyPr>
          <a:lstStyle>
            <a:defPPr marR="0" lvl="0" algn="l" rtl="0">
              <a:lnSpc>
                <a:spcPct val="100000"/>
              </a:lnSpc>
              <a:spcBef>
                <a:spcPts val="0"/>
              </a:spcBef>
              <a:spcAft>
                <a:spcPts val="0"/>
              </a:spcAft>
              <a:defRPr/>
            </a:defPPr>
            <a:lvl1pPr algn="ctr">
              <a:defRPr b="1">
                <a:latin typeface="Roboto" panose="02000000000000000000" pitchFamily="2" charset="0"/>
                <a:ea typeface="Roboto" panose="02000000000000000000" pitchFamily="2" charset="0"/>
              </a:defRPr>
            </a:lvl1pPr>
          </a:lstStyle>
          <a:p>
            <a:r>
              <a:rPr lang="en-GB" dirty="0"/>
              <a:t>EU Open Data Portal</a:t>
            </a:r>
          </a:p>
          <a:p>
            <a:r>
              <a:rPr lang="en-GB" dirty="0"/>
              <a:t>Statistical Data &amp; </a:t>
            </a:r>
            <a:br>
              <a:rPr lang="en-GB" dirty="0"/>
            </a:br>
            <a:r>
              <a:rPr lang="en-GB" dirty="0"/>
              <a:t>Metadata </a:t>
            </a:r>
            <a:r>
              <a:rPr lang="en-GB" dirty="0" err="1"/>
              <a:t>eXchange</a:t>
            </a:r>
            <a:endParaRPr lang="en-GB" dirty="0"/>
          </a:p>
        </p:txBody>
      </p:sp>
      <p:sp>
        <p:nvSpPr>
          <p:cNvPr id="2" name="TextBox 1">
            <a:extLst>
              <a:ext uri="{FF2B5EF4-FFF2-40B4-BE49-F238E27FC236}">
                <a16:creationId xmlns:a16="http://schemas.microsoft.com/office/drawing/2014/main" id="{1BBDEF8F-D82B-BBEC-86A8-787ADE7E8005}"/>
              </a:ext>
            </a:extLst>
          </p:cNvPr>
          <p:cNvSpPr txBox="1"/>
          <p:nvPr/>
        </p:nvSpPr>
        <p:spPr>
          <a:xfrm>
            <a:off x="4814563" y="1905907"/>
            <a:ext cx="2433710" cy="523220"/>
          </a:xfrm>
          <a:prstGeom prst="rect">
            <a:avLst/>
          </a:prstGeom>
          <a:noFill/>
        </p:spPr>
        <p:txBody>
          <a:bodyPr wrap="square" rtlCol="0">
            <a:spAutoFit/>
          </a:bodyPr>
          <a:lstStyle>
            <a:defPPr marR="0" lvl="0" algn="l" rtl="0">
              <a:lnSpc>
                <a:spcPct val="100000"/>
              </a:lnSpc>
              <a:spcBef>
                <a:spcPts val="0"/>
              </a:spcBef>
              <a:spcAft>
                <a:spcPts val="0"/>
              </a:spcAft>
            </a:defPPr>
            <a:lvl1pPr algn="ctr">
              <a:defRPr b="1">
                <a:latin typeface="Roboto" panose="02000000000000000000" pitchFamily="2" charset="0"/>
                <a:ea typeface="Roboto" panose="02000000000000000000" pitchFamily="2" charset="0"/>
              </a:defRPr>
            </a:lvl1pPr>
          </a:lstStyle>
          <a:p>
            <a:r>
              <a:rPr lang="en-GB" dirty="0"/>
              <a:t>Luxembourg Shared Authority File + </a:t>
            </a:r>
            <a:r>
              <a:rPr lang="en-GB" dirty="0" err="1"/>
              <a:t>Wikibase</a:t>
            </a:r>
            <a:endParaRPr lang="en-GB" dirty="0"/>
          </a:p>
        </p:txBody>
      </p:sp>
      <p:sp>
        <p:nvSpPr>
          <p:cNvPr id="39" name="Rectangle 11">
            <a:extLst>
              <a:ext uri="{FF2B5EF4-FFF2-40B4-BE49-F238E27FC236}">
                <a16:creationId xmlns:a16="http://schemas.microsoft.com/office/drawing/2014/main" id="{12238075-D5CA-9B44-B4D7-1CBF7E59C81E}"/>
              </a:ext>
            </a:extLst>
          </p:cNvPr>
          <p:cNvSpPr/>
          <p:nvPr/>
        </p:nvSpPr>
        <p:spPr>
          <a:xfrm>
            <a:off x="4529450" y="4405350"/>
            <a:ext cx="3092430" cy="1987228"/>
          </a:xfrm>
          <a:prstGeom prst="rect">
            <a:avLst/>
          </a:prstGeom>
          <a:solidFill>
            <a:schemeClr val="tx1"/>
          </a:solidFill>
          <a:ln w="76200">
            <a:solidFill>
              <a:srgbClr val="CC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AD3C63D8-FBC3-7924-64AA-195AF0B181EB}"/>
              </a:ext>
            </a:extLst>
          </p:cNvPr>
          <p:cNvSpPr/>
          <p:nvPr/>
        </p:nvSpPr>
        <p:spPr>
          <a:xfrm>
            <a:off x="4734611" y="4618412"/>
            <a:ext cx="2685474" cy="76350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07EFF95D-4881-3A8A-0EC5-A56F34AF9D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9998" y="2316003"/>
            <a:ext cx="2559592" cy="1439770"/>
          </a:xfrm>
          <a:prstGeom prst="rect">
            <a:avLst/>
          </a:prstGeom>
        </p:spPr>
      </p:pic>
      <p:sp>
        <p:nvSpPr>
          <p:cNvPr id="18" name="TextBox 17">
            <a:extLst>
              <a:ext uri="{FF2B5EF4-FFF2-40B4-BE49-F238E27FC236}">
                <a16:creationId xmlns:a16="http://schemas.microsoft.com/office/drawing/2014/main" id="{9AC24CBD-E2DE-F17C-2CB4-F478AF9B8EF1}"/>
              </a:ext>
            </a:extLst>
          </p:cNvPr>
          <p:cNvSpPr txBox="1"/>
          <p:nvPr/>
        </p:nvSpPr>
        <p:spPr>
          <a:xfrm>
            <a:off x="843426" y="1989031"/>
            <a:ext cx="2433710" cy="307777"/>
          </a:xfrm>
          <a:prstGeom prst="rect">
            <a:avLst/>
          </a:prstGeom>
          <a:noFill/>
        </p:spPr>
        <p:txBody>
          <a:bodyPr wrap="square" rtlCol="0">
            <a:spAutoFit/>
          </a:bodyPr>
          <a:lstStyle/>
          <a:p>
            <a:pPr algn="ctr"/>
            <a:r>
              <a:rPr lang="en-GB" b="1" dirty="0">
                <a:latin typeface="Roboto" panose="02000000000000000000" pitchFamily="2" charset="0"/>
                <a:ea typeface="Roboto" panose="02000000000000000000" pitchFamily="2" charset="0"/>
              </a:rPr>
              <a:t>Satellite Business Registers</a:t>
            </a:r>
          </a:p>
        </p:txBody>
      </p:sp>
      <p:sp>
        <p:nvSpPr>
          <p:cNvPr id="19" name="TextBox 18">
            <a:extLst>
              <a:ext uri="{FF2B5EF4-FFF2-40B4-BE49-F238E27FC236}">
                <a16:creationId xmlns:a16="http://schemas.microsoft.com/office/drawing/2014/main" id="{F4D021A2-CAE9-7D0A-BD30-30320C7F81C9}"/>
              </a:ext>
            </a:extLst>
          </p:cNvPr>
          <p:cNvSpPr txBox="1"/>
          <p:nvPr/>
        </p:nvSpPr>
        <p:spPr>
          <a:xfrm>
            <a:off x="4897466" y="4517081"/>
            <a:ext cx="2433710" cy="523220"/>
          </a:xfrm>
          <a:prstGeom prst="rect">
            <a:avLst/>
          </a:prstGeom>
          <a:solidFill>
            <a:schemeClr val="tx1"/>
          </a:solidFill>
        </p:spPr>
        <p:txBody>
          <a:bodyPr wrap="square" rtlCol="0">
            <a:spAutoFit/>
          </a:bodyPr>
          <a:lstStyle/>
          <a:p>
            <a:pPr algn="ctr"/>
            <a:r>
              <a:rPr lang="en-GB" b="1" dirty="0">
                <a:latin typeface="Roboto" panose="02000000000000000000" pitchFamily="2" charset="0"/>
                <a:ea typeface="Roboto" panose="02000000000000000000" pitchFamily="2" charset="0"/>
              </a:rPr>
              <a:t>European Interoperability Framework</a:t>
            </a:r>
          </a:p>
        </p:txBody>
      </p:sp>
      <p:sp>
        <p:nvSpPr>
          <p:cNvPr id="20" name="TextBox 19">
            <a:extLst>
              <a:ext uri="{FF2B5EF4-FFF2-40B4-BE49-F238E27FC236}">
                <a16:creationId xmlns:a16="http://schemas.microsoft.com/office/drawing/2014/main" id="{F5EBC097-9F63-38DB-F4AC-95A38433FEC8}"/>
              </a:ext>
            </a:extLst>
          </p:cNvPr>
          <p:cNvSpPr txBox="1"/>
          <p:nvPr/>
        </p:nvSpPr>
        <p:spPr>
          <a:xfrm>
            <a:off x="8915351" y="4476942"/>
            <a:ext cx="2433710" cy="523220"/>
          </a:xfrm>
          <a:prstGeom prst="rect">
            <a:avLst/>
          </a:prstGeom>
          <a:solidFill>
            <a:schemeClr val="tx1"/>
          </a:solidFill>
        </p:spPr>
        <p:txBody>
          <a:bodyPr wrap="square" rtlCol="0">
            <a:spAutoFit/>
          </a:bodyPr>
          <a:lstStyle>
            <a:defPPr marR="0" lvl="0" algn="l" rtl="0">
              <a:lnSpc>
                <a:spcPct val="100000"/>
              </a:lnSpc>
              <a:spcBef>
                <a:spcPts val="0"/>
              </a:spcBef>
              <a:spcAft>
                <a:spcPts val="0"/>
              </a:spcAft>
            </a:defPPr>
            <a:lvl1pPr algn="ctr">
              <a:defRPr b="1">
                <a:latin typeface="Roboto" panose="02000000000000000000" pitchFamily="2" charset="0"/>
                <a:ea typeface="Roboto" panose="02000000000000000000" pitchFamily="2" charset="0"/>
              </a:defRPr>
            </a:lvl1pPr>
          </a:lstStyle>
          <a:p>
            <a:r>
              <a:rPr lang="en-GB" dirty="0"/>
              <a:t>BVDA/Gaia-X </a:t>
            </a:r>
            <a:br>
              <a:rPr lang="en-GB" dirty="0"/>
            </a:br>
            <a:r>
              <a:rPr lang="en-GB"/>
              <a:t>Data (Sharing) </a:t>
            </a:r>
            <a:r>
              <a:rPr lang="en-GB" dirty="0"/>
              <a:t>Space</a:t>
            </a:r>
          </a:p>
        </p:txBody>
      </p:sp>
      <p:sp>
        <p:nvSpPr>
          <p:cNvPr id="36" name="Subtitle 35">
            <a:extLst>
              <a:ext uri="{FF2B5EF4-FFF2-40B4-BE49-F238E27FC236}">
                <a16:creationId xmlns:a16="http://schemas.microsoft.com/office/drawing/2014/main" id="{50B9C104-1DD0-EEBA-CE41-B7CBCABF35B6}"/>
              </a:ext>
            </a:extLst>
          </p:cNvPr>
          <p:cNvSpPr>
            <a:spLocks noGrp="1"/>
          </p:cNvSpPr>
          <p:nvPr>
            <p:ph type="subTitle" idx="1"/>
          </p:nvPr>
        </p:nvSpPr>
        <p:spPr>
          <a:xfrm>
            <a:off x="554736" y="1205535"/>
            <a:ext cx="11082528" cy="276999"/>
          </a:xfrm>
        </p:spPr>
        <p:txBody>
          <a:bodyPr/>
          <a:lstStyle/>
          <a:p>
            <a:r>
              <a:rPr lang="en-US" dirty="0"/>
              <a:t>We build a system from the best information (conceptual) models and open-source linked database components</a:t>
            </a:r>
            <a:endParaRPr lang="en-GB" dirty="0"/>
          </a:p>
        </p:txBody>
      </p:sp>
      <p:pic>
        <p:nvPicPr>
          <p:cNvPr id="1026" name="Picture 2" descr="GDPR - University of Luxembourg Competence Centre">
            <a:extLst>
              <a:ext uri="{FF2B5EF4-FFF2-40B4-BE49-F238E27FC236}">
                <a16:creationId xmlns:a16="http://schemas.microsoft.com/office/drawing/2014/main" id="{E42C879C-9093-F242-B30A-0D172BF9E47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97467" y="2544279"/>
            <a:ext cx="2265816" cy="403893"/>
          </a:xfrm>
          <a:prstGeom prst="rect">
            <a:avLst/>
          </a:prstGeom>
          <a:solidFill>
            <a:schemeClr val="dk1"/>
          </a:solidFill>
        </p:spPr>
      </p:pic>
      <p:pic>
        <p:nvPicPr>
          <p:cNvPr id="1028" name="Picture 4">
            <a:extLst>
              <a:ext uri="{FF2B5EF4-FFF2-40B4-BE49-F238E27FC236}">
                <a16:creationId xmlns:a16="http://schemas.microsoft.com/office/drawing/2014/main" id="{E57A5F69-739A-7341-AF73-05820A5FA62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74067" y="5000162"/>
            <a:ext cx="1292041" cy="482833"/>
          </a:xfrm>
          <a:prstGeom prst="rect">
            <a:avLst/>
          </a:prstGeom>
          <a:solidFill>
            <a:schemeClr val="tx1"/>
          </a:solidFill>
        </p:spPr>
      </p:pic>
      <p:pic>
        <p:nvPicPr>
          <p:cNvPr id="1030" name="Picture 6" descr="Overview of Wikibase resources">
            <a:extLst>
              <a:ext uri="{FF2B5EF4-FFF2-40B4-BE49-F238E27FC236}">
                <a16:creationId xmlns:a16="http://schemas.microsoft.com/office/drawing/2014/main" id="{53537A80-85D0-AB46-A43D-144D973E01A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60845" y="3070737"/>
            <a:ext cx="912315" cy="729853"/>
          </a:xfrm>
          <a:prstGeom prst="rect">
            <a:avLst/>
          </a:prstGeom>
          <a:solidFill>
            <a:schemeClr val="dk1"/>
          </a:solidFill>
        </p:spPr>
      </p:pic>
      <p:pic>
        <p:nvPicPr>
          <p:cNvPr id="1032" name="Picture 8" descr="GitHub - sdmx-twg/sdmx-im: SDMX Information Model - UML model and  functional description, definition of classes, associations and attributes">
            <a:extLst>
              <a:ext uri="{FF2B5EF4-FFF2-40B4-BE49-F238E27FC236}">
                <a16:creationId xmlns:a16="http://schemas.microsoft.com/office/drawing/2014/main" id="{992D2651-D95C-A744-BDB0-4B1F8B7AAE8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652914" y="3360206"/>
            <a:ext cx="1240371" cy="5250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uropeana.eu">
            <a:extLst>
              <a:ext uri="{FF2B5EF4-FFF2-40B4-BE49-F238E27FC236}">
                <a16:creationId xmlns:a16="http://schemas.microsoft.com/office/drawing/2014/main" id="{CF04CB0E-EACE-574E-B292-0E823D94B9A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1728" y="5000162"/>
            <a:ext cx="1186432" cy="1186432"/>
          </a:xfrm>
          <a:prstGeom prst="rect">
            <a:avLst/>
          </a:prstGeom>
          <a:noFill/>
          <a:extLst>
            <a:ext uri="{909E8E84-426E-40DD-AFC4-6F175D3DCCD1}">
              <a14:hiddenFill xmlns:a14="http://schemas.microsoft.com/office/drawing/2010/main">
                <a:solidFill>
                  <a:srgbClr val="FFFFFF"/>
                </a:solidFill>
              </a14:hiddenFill>
            </a:ext>
          </a:extLst>
        </p:spPr>
      </p:pic>
      <p:pic>
        <p:nvPicPr>
          <p:cNvPr id="7" name="Ábra 6">
            <a:extLst>
              <a:ext uri="{FF2B5EF4-FFF2-40B4-BE49-F238E27FC236}">
                <a16:creationId xmlns:a16="http://schemas.microsoft.com/office/drawing/2014/main" id="{E0012B90-F985-004B-A60F-59FC513DEB73}"/>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734611" y="5041114"/>
            <a:ext cx="2743200" cy="1175956"/>
          </a:xfrm>
          <a:prstGeom prst="rect">
            <a:avLst/>
          </a:prstGeom>
        </p:spPr>
      </p:pic>
      <p:pic>
        <p:nvPicPr>
          <p:cNvPr id="15" name="Ábra 14">
            <a:extLst>
              <a:ext uri="{FF2B5EF4-FFF2-40B4-BE49-F238E27FC236}">
                <a16:creationId xmlns:a16="http://schemas.microsoft.com/office/drawing/2014/main" id="{7E10EAEE-998F-5B45-AD39-33A9116FB61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137891" y="5071754"/>
            <a:ext cx="1357336" cy="547114"/>
          </a:xfrm>
          <a:prstGeom prst="rect">
            <a:avLst/>
          </a:prstGeom>
        </p:spPr>
      </p:pic>
      <p:pic>
        <p:nvPicPr>
          <p:cNvPr id="89" name="Google Shape;309;p48">
            <a:extLst>
              <a:ext uri="{FF2B5EF4-FFF2-40B4-BE49-F238E27FC236}">
                <a16:creationId xmlns:a16="http://schemas.microsoft.com/office/drawing/2014/main" id="{680EB3B7-E786-D941-8593-B9924C94DFE2}"/>
              </a:ext>
            </a:extLst>
          </p:cNvPr>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8708609" y="5732166"/>
            <a:ext cx="1258361" cy="547114"/>
          </a:xfrm>
          <a:prstGeom prst="rect">
            <a:avLst/>
          </a:prstGeom>
          <a:noFill/>
          <a:ln>
            <a:noFill/>
          </a:ln>
        </p:spPr>
      </p:pic>
      <p:pic>
        <p:nvPicPr>
          <p:cNvPr id="1036" name="Picture 12" descr="New Technologies for Gaia-X: Consortium Announces Project Start">
            <a:extLst>
              <a:ext uri="{FF2B5EF4-FFF2-40B4-BE49-F238E27FC236}">
                <a16:creationId xmlns:a16="http://schemas.microsoft.com/office/drawing/2014/main" id="{D96D81C9-79C5-2C4C-A642-7A34754016B0}"/>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091049" y="5363239"/>
            <a:ext cx="1357336" cy="7635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iagram of a company&#10;&#10;Description automatically generated">
            <a:extLst>
              <a:ext uri="{FF2B5EF4-FFF2-40B4-BE49-F238E27FC236}">
                <a16:creationId xmlns:a16="http://schemas.microsoft.com/office/drawing/2014/main" id="{905A9F17-8900-6230-3B44-66B61AE85AF5}"/>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118056" y="5539034"/>
            <a:ext cx="1146062" cy="641795"/>
          </a:xfrm>
          <a:prstGeom prst="rect">
            <a:avLst/>
          </a:prstGeom>
        </p:spPr>
      </p:pic>
      <p:pic>
        <p:nvPicPr>
          <p:cNvPr id="8" name="Picture 7">
            <a:extLst>
              <a:ext uri="{FF2B5EF4-FFF2-40B4-BE49-F238E27FC236}">
                <a16:creationId xmlns:a16="http://schemas.microsoft.com/office/drawing/2014/main" id="{5FBB4667-3E00-9AD5-F464-0718602AFAFC}"/>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811275" y="3013463"/>
            <a:ext cx="1284725" cy="719446"/>
          </a:xfrm>
          <a:prstGeom prst="rect">
            <a:avLst/>
          </a:prstGeom>
        </p:spPr>
      </p:pic>
      <p:pic>
        <p:nvPicPr>
          <p:cNvPr id="21" name="Picture 20" descr="A logo with text on it&#10;&#10;Description automatically generated">
            <a:extLst>
              <a:ext uri="{FF2B5EF4-FFF2-40B4-BE49-F238E27FC236}">
                <a16:creationId xmlns:a16="http://schemas.microsoft.com/office/drawing/2014/main" id="{CA44A0CD-AE57-F8BD-2D30-B713FA82929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619963" y="2642040"/>
            <a:ext cx="1632976" cy="661517"/>
          </a:xfrm>
          <a:prstGeom prst="rect">
            <a:avLst/>
          </a:prstGeom>
        </p:spPr>
      </p:pic>
      <p:pic>
        <p:nvPicPr>
          <p:cNvPr id="23" name="Picture 22" descr="A blue and orange rectangular box with white text&#10;&#10;Description automatically generated">
            <a:extLst>
              <a:ext uri="{FF2B5EF4-FFF2-40B4-BE49-F238E27FC236}">
                <a16:creationId xmlns:a16="http://schemas.microsoft.com/office/drawing/2014/main" id="{8211B733-1C32-F74A-A18A-8FF892BFABDB}"/>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508908" y="2664596"/>
            <a:ext cx="939477" cy="638961"/>
          </a:xfrm>
          <a:prstGeom prst="rect">
            <a:avLst/>
          </a:prstGeom>
        </p:spPr>
      </p:pic>
      <p:pic>
        <p:nvPicPr>
          <p:cNvPr id="26" name="Picture 25" descr="A bar code with text&#10;&#10;Description automatically generated">
            <a:extLst>
              <a:ext uri="{FF2B5EF4-FFF2-40B4-BE49-F238E27FC236}">
                <a16:creationId xmlns:a16="http://schemas.microsoft.com/office/drawing/2014/main" id="{2FD15B28-5DE5-1383-A4FC-AD98D094529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844904" y="2916235"/>
            <a:ext cx="684413" cy="484472"/>
          </a:xfrm>
          <a:prstGeom prst="rect">
            <a:avLst/>
          </a:prstGeom>
        </p:spPr>
      </p:pic>
    </p:spTree>
    <p:extLst>
      <p:ext uri="{BB962C8B-B14F-4D97-AF65-F5344CB8AC3E}">
        <p14:creationId xmlns:p14="http://schemas.microsoft.com/office/powerpoint/2010/main" val="720545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7" name="Picture 6" descr="A diagram of a diagram&#10;&#10;Description automatically generated with medium confidence">
            <a:extLst>
              <a:ext uri="{FF2B5EF4-FFF2-40B4-BE49-F238E27FC236}">
                <a16:creationId xmlns:a16="http://schemas.microsoft.com/office/drawing/2014/main" id="{7B650CBE-D1DA-1409-5E7E-2FE3B914F2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546375"/>
            <a:ext cx="6096000" cy="4311625"/>
          </a:xfrm>
          <a:prstGeom prst="rect">
            <a:avLst/>
          </a:prstGeom>
        </p:spPr>
      </p:pic>
      <p:sp>
        <p:nvSpPr>
          <p:cNvPr id="378" name="Google Shape;378;p37"/>
          <p:cNvSpPr txBox="1">
            <a:spLocks noGrp="1"/>
          </p:cNvSpPr>
          <p:nvPr>
            <p:ph type="title"/>
          </p:nvPr>
        </p:nvSpPr>
        <p:spPr>
          <a:xfrm>
            <a:off x="6573171" y="1811851"/>
            <a:ext cx="5065776"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Categorization of entities by cultural sectors</a:t>
            </a:r>
            <a:endParaRPr dirty="0"/>
          </a:p>
        </p:txBody>
      </p:sp>
      <p:sp>
        <p:nvSpPr>
          <p:cNvPr id="379" name="Google Shape;379;p37"/>
          <p:cNvSpPr txBox="1">
            <a:spLocks noGrp="1"/>
          </p:cNvSpPr>
          <p:nvPr>
            <p:ph type="subTitle" idx="1"/>
          </p:nvPr>
        </p:nvSpPr>
        <p:spPr>
          <a:xfrm>
            <a:off x="6573171" y="2744194"/>
            <a:ext cx="5065776" cy="304699"/>
          </a:xfrm>
          <a:prstGeom prst="rect">
            <a:avLst/>
          </a:prstGeom>
          <a:noFill/>
          <a:ln>
            <a:noFill/>
          </a:ln>
        </p:spPr>
        <p:txBody>
          <a:bodyPr spcFirstLastPara="1" wrap="square" lIns="0" tIns="0" rIns="0" bIns="0" anchor="t" anchorCtr="0">
            <a:noAutofit/>
          </a:bodyPr>
          <a:lstStyle/>
          <a:p>
            <a:pPr marL="12700" lvl="0" indent="0" algn="l" rtl="0">
              <a:lnSpc>
                <a:spcPct val="100000"/>
              </a:lnSpc>
              <a:spcBef>
                <a:spcPts val="300"/>
              </a:spcBef>
              <a:spcAft>
                <a:spcPts val="0"/>
              </a:spcAft>
              <a:buClr>
                <a:schemeClr val="lt2"/>
              </a:buClr>
              <a:buSzPts val="1800"/>
              <a:buNone/>
            </a:pPr>
            <a:r>
              <a:rPr lang="en-GB" dirty="0"/>
              <a:t>We will create an initial taxonomy that we will align with international </a:t>
            </a:r>
            <a:r>
              <a:rPr lang="en-GB" dirty="0" err="1"/>
              <a:t>ontolog</a:t>
            </a:r>
            <a:r>
              <a:rPr lang="hu-HU" dirty="0"/>
              <a:t>ies and thesauri, such as AAT, RiC, CIDOC, statistical taxonomies that provide a full interoperablity with existing state registries, international data, and existing museum, library and gallery management systems.</a:t>
            </a:r>
            <a:endParaRPr lang="en-GB" dirty="0"/>
          </a:p>
          <a:p>
            <a:pPr marL="457200" lvl="0" indent="-342900" algn="l" rtl="0">
              <a:lnSpc>
                <a:spcPct val="100000"/>
              </a:lnSpc>
              <a:spcBef>
                <a:spcPts val="300"/>
              </a:spcBef>
              <a:spcAft>
                <a:spcPts val="0"/>
              </a:spcAft>
              <a:buClr>
                <a:schemeClr val="lt2"/>
              </a:buClr>
              <a:buSzPts val="1800"/>
              <a:buNone/>
            </a:pPr>
            <a:endParaRPr lang="en-GB" dirty="0"/>
          </a:p>
        </p:txBody>
      </p:sp>
      <p:pic>
        <p:nvPicPr>
          <p:cNvPr id="3" name="Picture 2">
            <a:extLst>
              <a:ext uri="{FF2B5EF4-FFF2-40B4-BE49-F238E27FC236}">
                <a16:creationId xmlns:a16="http://schemas.microsoft.com/office/drawing/2014/main" id="{AEFB23C2-7FC1-C241-5140-B7EC548E840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6148265" cy="3429000"/>
          </a:xfrm>
          <a:prstGeom prst="rect">
            <a:avLst/>
          </a:prstGeom>
        </p:spPr>
      </p:pic>
      <p:pic>
        <p:nvPicPr>
          <p:cNvPr id="5" name="Picture 4">
            <a:extLst>
              <a:ext uri="{FF2B5EF4-FFF2-40B4-BE49-F238E27FC236}">
                <a16:creationId xmlns:a16="http://schemas.microsoft.com/office/drawing/2014/main" id="{7A356879-775A-0936-4663-DFFED30EFAE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419368" y="4339989"/>
            <a:ext cx="4414019" cy="22623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txBox="1">
            <a:spLocks noGrp="1"/>
          </p:cNvSpPr>
          <p:nvPr>
            <p:ph type="title"/>
          </p:nvPr>
        </p:nvSpPr>
        <p:spPr>
          <a:xfrm>
            <a:off x="554736" y="1955286"/>
            <a:ext cx="5065776"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Import and export </a:t>
            </a:r>
            <a:endParaRPr dirty="0"/>
          </a:p>
        </p:txBody>
      </p:sp>
      <p:sp>
        <p:nvSpPr>
          <p:cNvPr id="387" name="Google Shape;387;p42"/>
          <p:cNvSpPr txBox="1">
            <a:spLocks noGrp="1"/>
          </p:cNvSpPr>
          <p:nvPr>
            <p:ph type="subTitle" idx="1"/>
          </p:nvPr>
        </p:nvSpPr>
        <p:spPr>
          <a:xfrm>
            <a:off x="554736" y="2887629"/>
            <a:ext cx="5065776" cy="304699"/>
          </a:xfrm>
          <a:prstGeom prst="rect">
            <a:avLst/>
          </a:prstGeom>
          <a:noFill/>
          <a:ln>
            <a:noFill/>
          </a:ln>
        </p:spPr>
        <p:txBody>
          <a:bodyPr spcFirstLastPara="1" wrap="square" lIns="0" tIns="0" rIns="0" bIns="0" anchor="t" anchorCtr="0">
            <a:noAutofit/>
          </a:bodyPr>
          <a:lstStyle/>
          <a:p>
            <a:pPr marL="12700" indent="0"/>
            <a:r>
              <a:rPr lang="hu-HU" dirty="0" err="1"/>
              <a:t>Initially</a:t>
            </a:r>
            <a:r>
              <a:rPr lang="hu-HU" dirty="0"/>
              <a:t>, we </a:t>
            </a:r>
            <a:r>
              <a:rPr lang="hu-HU" dirty="0" err="1"/>
              <a:t>support</a:t>
            </a:r>
            <a:r>
              <a:rPr lang="hu-HU" dirty="0"/>
              <a:t> Excel, CSV, RDF, export/import, and import </a:t>
            </a:r>
            <a:r>
              <a:rPr lang="hu-HU" dirty="0" err="1"/>
              <a:t>from</a:t>
            </a:r>
            <a:r>
              <a:rPr lang="hu-HU" dirty="0"/>
              <a:t> </a:t>
            </a:r>
            <a:r>
              <a:rPr lang="hu-HU" dirty="0" err="1"/>
              <a:t>music</a:t>
            </a:r>
            <a:r>
              <a:rPr lang="hu-HU" dirty="0"/>
              <a:t> </a:t>
            </a:r>
            <a:r>
              <a:rPr lang="hu-HU" dirty="0" err="1"/>
              <a:t>databases</a:t>
            </a:r>
            <a:r>
              <a:rPr lang="hu-HU" dirty="0"/>
              <a:t>. In </a:t>
            </a:r>
            <a:r>
              <a:rPr lang="hu-HU" dirty="0" err="1"/>
              <a:t>subsequent</a:t>
            </a:r>
            <a:r>
              <a:rPr lang="hu-HU" dirty="0"/>
              <a:t> </a:t>
            </a:r>
            <a:r>
              <a:rPr lang="hu-HU" dirty="0" err="1"/>
              <a:t>months</a:t>
            </a:r>
            <a:r>
              <a:rPr lang="hu-HU" dirty="0"/>
              <a:t> we </a:t>
            </a:r>
            <a:r>
              <a:rPr lang="hu-HU" dirty="0" err="1"/>
              <a:t>build</a:t>
            </a:r>
            <a:r>
              <a:rPr lang="hu-HU" dirty="0"/>
              <a:t> </a:t>
            </a:r>
            <a:r>
              <a:rPr lang="hu-HU" dirty="0" err="1"/>
              <a:t>tools</a:t>
            </a:r>
            <a:r>
              <a:rPr lang="hu-HU" dirty="0"/>
              <a:t> </a:t>
            </a:r>
            <a:r>
              <a:rPr lang="hu-HU" dirty="0" err="1"/>
              <a:t>for</a:t>
            </a:r>
            <a:r>
              <a:rPr lang="hu-HU" dirty="0"/>
              <a:t> </a:t>
            </a:r>
            <a:r>
              <a:rPr lang="hu-HU" dirty="0" err="1"/>
              <a:t>existing</a:t>
            </a:r>
            <a:r>
              <a:rPr lang="hu-HU" dirty="0"/>
              <a:t> fixed-</a:t>
            </a:r>
            <a:r>
              <a:rPr lang="hu-HU" dirty="0" err="1"/>
              <a:t>schema</a:t>
            </a:r>
            <a:r>
              <a:rPr lang="hu-HU" dirty="0"/>
              <a:t> RMDBS </a:t>
            </a:r>
            <a:r>
              <a:rPr lang="hu-HU" dirty="0" err="1"/>
              <a:t>systems</a:t>
            </a:r>
            <a:r>
              <a:rPr lang="hu-HU" dirty="0"/>
              <a:t> in SQL </a:t>
            </a:r>
            <a:r>
              <a:rPr lang="hu-HU" dirty="0" err="1"/>
              <a:t>as</a:t>
            </a:r>
            <a:r>
              <a:rPr lang="hu-HU" dirty="0"/>
              <a:t> </a:t>
            </a:r>
            <a:r>
              <a:rPr lang="hu-HU" dirty="0" err="1"/>
              <a:t>needed</a:t>
            </a:r>
            <a:r>
              <a:rPr lang="hu-HU" dirty="0"/>
              <a:t>.</a:t>
            </a:r>
            <a:endParaRPr dirty="0"/>
          </a:p>
        </p:txBody>
      </p:sp>
      <p:sp>
        <p:nvSpPr>
          <p:cNvPr id="388" name="Google Shape;388;p42"/>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Clr>
                <a:schemeClr val="lt2"/>
              </a:buClr>
              <a:buSzPts val="800"/>
              <a:buNone/>
            </a:pPr>
            <a:endParaRPr/>
          </a:p>
        </p:txBody>
      </p:sp>
      <p:sp>
        <p:nvSpPr>
          <p:cNvPr id="389" name="Google Shape;389;p42"/>
          <p:cNvSpPr txBox="1"/>
          <p:nvPr/>
        </p:nvSpPr>
        <p:spPr>
          <a:xfrm>
            <a:off x="7942798" y="2503468"/>
            <a:ext cx="338182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Only schematic reference to XLSX, CSV, SQL database, RDF graph, even with icons</a:t>
            </a:r>
            <a:endParaRPr sz="1400" b="0" i="0" u="none" strike="noStrike" cap="none">
              <a:solidFill>
                <a:srgbClr val="000000"/>
              </a:solidFill>
              <a:latin typeface="Arial"/>
              <a:ea typeface="Arial"/>
              <a:cs typeface="Arial"/>
              <a:sym typeface="Arial"/>
            </a:endParaRPr>
          </a:p>
        </p:txBody>
      </p:sp>
      <p:pic>
        <p:nvPicPr>
          <p:cNvPr id="390" name="Google Shape;390;p42" descr="A képen szimbólum, Grafika, clipart, Betűtípus látható&#10;&#10;Automatikusan generált leírá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633712" y="3017007"/>
            <a:ext cx="996690" cy="1079747"/>
          </a:xfrm>
          <a:prstGeom prst="rect">
            <a:avLst/>
          </a:prstGeom>
          <a:noFill/>
          <a:ln>
            <a:noFill/>
          </a:ln>
        </p:spPr>
      </p:pic>
      <p:pic>
        <p:nvPicPr>
          <p:cNvPr id="391" name="Google Shape;391;p42" descr="A képen képernyőkép, kör, tervezés látható&#10;&#10;Automatikusan generált leírás"/>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890234" y="3140004"/>
            <a:ext cx="1023760" cy="1023760"/>
          </a:xfrm>
          <a:prstGeom prst="rect">
            <a:avLst/>
          </a:prstGeom>
          <a:noFill/>
          <a:ln>
            <a:noFill/>
          </a:ln>
        </p:spPr>
      </p:pic>
      <p:pic>
        <p:nvPicPr>
          <p:cNvPr id="392" name="Google Shape;392;p42" descr="A képen szöveg, Grafika, képernyőkép, Betűtípus látható&#10;&#10;Automatikusan generált leírás"/>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660928" y="3372907"/>
            <a:ext cx="817808" cy="817808"/>
          </a:xfrm>
          <a:prstGeom prst="rect">
            <a:avLst/>
          </a:prstGeom>
          <a:noFill/>
          <a:ln>
            <a:noFill/>
          </a:ln>
        </p:spPr>
      </p:pic>
      <p:pic>
        <p:nvPicPr>
          <p:cNvPr id="393" name="Google Shape;393;p42" descr="A képen képernyőkép, Grafika, Betűtípus, Grafikus tervezés látható&#10;&#10;Automatikusan generált leírás"/>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713806" y="3267974"/>
            <a:ext cx="767820" cy="767820"/>
          </a:xfrm>
          <a:prstGeom prst="rect">
            <a:avLst/>
          </a:prstGeom>
          <a:noFill/>
          <a:ln>
            <a:noFill/>
          </a:ln>
        </p:spPr>
      </p:pic>
      <p:pic>
        <p:nvPicPr>
          <p:cNvPr id="394" name="Google Shape;394;p42" descr="A képen képernyőkép, Grafika, Betűtípus, Acélkék látható&#10;&#10;Automatikusan generált leírás"/>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753372" y="3302443"/>
            <a:ext cx="767820" cy="7678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4"/>
          <p:cNvSpPr txBox="1">
            <a:spLocks noGrp="1"/>
          </p:cNvSpPr>
          <p:nvPr>
            <p:ph type="title"/>
          </p:nvPr>
        </p:nvSpPr>
        <p:spPr>
          <a:xfrm>
            <a:off x="500948" y="2445485"/>
            <a:ext cx="5065776"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Generation of output data for managerial decision-making</a:t>
            </a:r>
            <a:endParaRPr dirty="0"/>
          </a:p>
        </p:txBody>
      </p:sp>
      <p:sp>
        <p:nvSpPr>
          <p:cNvPr id="407" name="Google Shape;407;p54"/>
          <p:cNvSpPr txBox="1">
            <a:spLocks noGrp="1"/>
          </p:cNvSpPr>
          <p:nvPr>
            <p:ph type="subTitle" idx="1"/>
          </p:nvPr>
        </p:nvSpPr>
        <p:spPr>
          <a:xfrm>
            <a:off x="500948" y="3377828"/>
            <a:ext cx="5065776" cy="304699"/>
          </a:xfrm>
          <a:prstGeom prst="rect">
            <a:avLst/>
          </a:prstGeom>
          <a:noFill/>
          <a:ln>
            <a:noFill/>
          </a:ln>
        </p:spPr>
        <p:txBody>
          <a:bodyPr spcFirstLastPara="1" wrap="square" lIns="0" tIns="0" rIns="0" bIns="0" anchor="t" anchorCtr="0">
            <a:noAutofit/>
          </a:bodyPr>
          <a:lstStyle/>
          <a:p>
            <a:pPr marL="12700" indent="0"/>
            <a:r>
              <a:rPr lang="en-GB" dirty="0"/>
              <a:t>Managerial decisions data will be available once the system is reasonably well populated, around M3.</a:t>
            </a:r>
            <a:r>
              <a:rPr lang="hu-HU" dirty="0"/>
              <a:t> They will be placed in to Shiny Apps, and training will be provided for their long-term customisation. </a:t>
            </a:r>
            <a:endParaRPr lang="en-GB" dirty="0"/>
          </a:p>
        </p:txBody>
      </p:sp>
      <p:grpSp>
        <p:nvGrpSpPr>
          <p:cNvPr id="2" name="Google Shape;490;p39">
            <a:extLst>
              <a:ext uri="{FF2B5EF4-FFF2-40B4-BE49-F238E27FC236}">
                <a16:creationId xmlns:a16="http://schemas.microsoft.com/office/drawing/2014/main" id="{AD638C69-0F5D-654E-2DF4-D14136165AA4}"/>
              </a:ext>
            </a:extLst>
          </p:cNvPr>
          <p:cNvGrpSpPr/>
          <p:nvPr/>
        </p:nvGrpSpPr>
        <p:grpSpPr>
          <a:xfrm>
            <a:off x="6502268" y="5578840"/>
            <a:ext cx="4786546" cy="1080000"/>
            <a:chOff x="1592236" y="2547088"/>
            <a:chExt cx="4786546" cy="1080000"/>
          </a:xfrm>
        </p:grpSpPr>
        <p:pic>
          <p:nvPicPr>
            <p:cNvPr id="3" name="Google Shape;491;p39">
              <a:extLst>
                <a:ext uri="{FF2B5EF4-FFF2-40B4-BE49-F238E27FC236}">
                  <a16:creationId xmlns:a16="http://schemas.microsoft.com/office/drawing/2014/main" id="{EED89E2B-B672-1345-2019-D40B4B086B3C}"/>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594549" y="2746248"/>
              <a:ext cx="784233" cy="681680"/>
            </a:xfrm>
            <a:prstGeom prst="rect">
              <a:avLst/>
            </a:prstGeom>
            <a:noFill/>
            <a:ln>
              <a:noFill/>
            </a:ln>
          </p:spPr>
        </p:pic>
        <p:pic>
          <p:nvPicPr>
            <p:cNvPr id="4" name="Google Shape;492;p39">
              <a:extLst>
                <a:ext uri="{FF2B5EF4-FFF2-40B4-BE49-F238E27FC236}">
                  <a16:creationId xmlns:a16="http://schemas.microsoft.com/office/drawing/2014/main" id="{942AC5C6-D11D-E5C5-6F14-9A97228F470E}"/>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42640" y="2547088"/>
              <a:ext cx="1080000" cy="1080000"/>
            </a:xfrm>
            <a:prstGeom prst="rect">
              <a:avLst/>
            </a:prstGeom>
            <a:noFill/>
            <a:ln>
              <a:noFill/>
            </a:ln>
          </p:spPr>
        </p:pic>
        <p:pic>
          <p:nvPicPr>
            <p:cNvPr id="5" name="Google Shape;493;p39">
              <a:extLst>
                <a:ext uri="{FF2B5EF4-FFF2-40B4-BE49-F238E27FC236}">
                  <a16:creationId xmlns:a16="http://schemas.microsoft.com/office/drawing/2014/main" id="{30CABDA6-AC58-2384-B262-050A1E1C700E}"/>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592236" y="2603713"/>
              <a:ext cx="966751" cy="966751"/>
            </a:xfrm>
            <a:prstGeom prst="rect">
              <a:avLst/>
            </a:prstGeom>
            <a:noFill/>
            <a:ln>
              <a:noFill/>
            </a:ln>
          </p:spPr>
        </p:pic>
        <p:pic>
          <p:nvPicPr>
            <p:cNvPr id="6" name="Google Shape;494;p39">
              <a:extLst>
                <a:ext uri="{FF2B5EF4-FFF2-40B4-BE49-F238E27FC236}">
                  <a16:creationId xmlns:a16="http://schemas.microsoft.com/office/drawing/2014/main" id="{4230F550-8C35-0CD7-9CE1-01389F539451}"/>
                </a:ext>
              </a:extLst>
            </p:cNvPr>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490731" y="2547088"/>
              <a:ext cx="1080000" cy="1080000"/>
            </a:xfrm>
            <a:prstGeom prst="rect">
              <a:avLst/>
            </a:prstGeom>
            <a:noFill/>
            <a:ln>
              <a:noFill/>
            </a:ln>
          </p:spPr>
        </p:pic>
        <p:pic>
          <p:nvPicPr>
            <p:cNvPr id="7" name="Google Shape;495;p39">
              <a:extLst>
                <a:ext uri="{FF2B5EF4-FFF2-40B4-BE49-F238E27FC236}">
                  <a16:creationId xmlns:a16="http://schemas.microsoft.com/office/drawing/2014/main" id="{22A3B179-0690-0C99-2F71-0E8BE41B930C}"/>
                </a:ext>
              </a:extLst>
            </p:cNvPr>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530896" y="2593125"/>
              <a:ext cx="987926" cy="987926"/>
            </a:xfrm>
            <a:prstGeom prst="rect">
              <a:avLst/>
            </a:prstGeom>
            <a:noFill/>
            <a:ln>
              <a:noFill/>
            </a:ln>
          </p:spPr>
        </p:pic>
      </p:grpSp>
      <p:pic>
        <p:nvPicPr>
          <p:cNvPr id="8" name="Google Shape;186;p32">
            <a:extLst>
              <a:ext uri="{FF2B5EF4-FFF2-40B4-BE49-F238E27FC236}">
                <a16:creationId xmlns:a16="http://schemas.microsoft.com/office/drawing/2014/main" id="{B77EE77C-84A1-401A-F776-A0FCC5682235}"/>
              </a:ext>
            </a:extLst>
          </p:cNvPr>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6383701" y="199160"/>
            <a:ext cx="5353564" cy="4273317"/>
          </a:xfrm>
          <a:prstGeom prst="rect">
            <a:avLst/>
          </a:prstGeom>
          <a:noFill/>
          <a:ln>
            <a:noFill/>
          </a:ln>
        </p:spPr>
      </p:pic>
      <p:pic>
        <p:nvPicPr>
          <p:cNvPr id="9" name="Google Shape;193;p33">
            <a:extLst>
              <a:ext uri="{FF2B5EF4-FFF2-40B4-BE49-F238E27FC236}">
                <a16:creationId xmlns:a16="http://schemas.microsoft.com/office/drawing/2014/main" id="{A83425A6-B334-3287-3E9E-ED3505CD7B5B}"/>
              </a:ext>
            </a:extLst>
          </p:cNvPr>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7343597" y="2778252"/>
            <a:ext cx="4667799" cy="259998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5"/>
          <p:cNvSpPr txBox="1">
            <a:spLocks noGrp="1"/>
          </p:cNvSpPr>
          <p:nvPr>
            <p:ph type="title"/>
          </p:nvPr>
        </p:nvSpPr>
        <p:spPr>
          <a:xfrm>
            <a:off x="6573171" y="1793921"/>
            <a:ext cx="5065776"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Dynamic pages &amp; dashboards</a:t>
            </a:r>
            <a:endParaRPr dirty="0"/>
          </a:p>
        </p:txBody>
      </p:sp>
      <p:sp>
        <p:nvSpPr>
          <p:cNvPr id="415" name="Google Shape;415;p55"/>
          <p:cNvSpPr txBox="1">
            <a:spLocks noGrp="1"/>
          </p:cNvSpPr>
          <p:nvPr>
            <p:ph type="subTitle" idx="1"/>
          </p:nvPr>
        </p:nvSpPr>
        <p:spPr>
          <a:xfrm>
            <a:off x="6573171" y="2726264"/>
            <a:ext cx="5065776" cy="304699"/>
          </a:xfrm>
          <a:prstGeom prst="rect">
            <a:avLst/>
          </a:prstGeom>
          <a:noFill/>
          <a:ln>
            <a:noFill/>
          </a:ln>
        </p:spPr>
        <p:txBody>
          <a:bodyPr spcFirstLastPara="1" wrap="square" lIns="0" tIns="0" rIns="0" bIns="0" anchor="t" anchorCtr="0">
            <a:noAutofit/>
          </a:bodyPr>
          <a:lstStyle/>
          <a:p>
            <a:pPr marL="12700" indent="0" algn="l" rtl="0">
              <a:spcBef>
                <a:spcPts val="0"/>
              </a:spcBef>
              <a:spcAft>
                <a:spcPts val="0"/>
              </a:spcAft>
            </a:pPr>
            <a:r>
              <a:rPr lang="en-GB" sz="1800" b="0" i="0" u="none" strike="noStrike" dirty="0">
                <a:solidFill>
                  <a:srgbClr val="061F32"/>
                </a:solidFill>
                <a:effectLst/>
                <a:latin typeface="Arial" panose="020B0604020202020204" pitchFamily="34" charset="0"/>
              </a:rPr>
              <a:t>Dynamic pages, dashboards, widgets can be developed in early phases, but we believe that sufficient experience with managerial data is needed to design lasting, user-friendly dynamic applications.</a:t>
            </a:r>
            <a:endParaRPr lang="en-GB" b="0" i="0" u="none" strike="noStrike" dirty="0">
              <a:solidFill>
                <a:srgbClr val="000000"/>
              </a:solidFill>
              <a:effectLst/>
            </a:endParaRPr>
          </a:p>
          <a:p>
            <a:pPr marL="12700" indent="0"/>
            <a:br>
              <a:rPr lang="en-GB" dirty="0"/>
            </a:br>
            <a:br>
              <a:rPr lang="hu-HU" dirty="0"/>
            </a:br>
            <a:endParaRPr dirty="0"/>
          </a:p>
        </p:txBody>
      </p:sp>
      <p:sp>
        <p:nvSpPr>
          <p:cNvPr id="416" name="Google Shape;416;p55"/>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Clr>
                <a:schemeClr val="lt2"/>
              </a:buClr>
              <a:buSzPts val="800"/>
              <a:buNone/>
            </a:pPr>
            <a:endParaRPr/>
          </a:p>
        </p:txBody>
      </p:sp>
      <p:pic>
        <p:nvPicPr>
          <p:cNvPr id="2" name="Google Shape;193;p33">
            <a:extLst>
              <a:ext uri="{FF2B5EF4-FFF2-40B4-BE49-F238E27FC236}">
                <a16:creationId xmlns:a16="http://schemas.microsoft.com/office/drawing/2014/main" id="{E96F2A97-C78A-C594-05C6-18D12988420D}"/>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346449" y="1817447"/>
            <a:ext cx="5272381" cy="325643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99"/>
          <p:cNvSpPr txBox="1">
            <a:spLocks noGrp="1"/>
          </p:cNvSpPr>
          <p:nvPr>
            <p:ph type="title"/>
          </p:nvPr>
        </p:nvSpPr>
        <p:spPr>
          <a:xfrm>
            <a:off x="554736" y="2156993"/>
            <a:ext cx="5065776"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Automated statistical processes</a:t>
            </a:r>
            <a:endParaRPr dirty="0"/>
          </a:p>
        </p:txBody>
      </p:sp>
      <p:sp>
        <p:nvSpPr>
          <p:cNvPr id="423" name="Google Shape;423;p99"/>
          <p:cNvSpPr txBox="1">
            <a:spLocks noGrp="1"/>
          </p:cNvSpPr>
          <p:nvPr>
            <p:ph type="subTitle" idx="1"/>
          </p:nvPr>
        </p:nvSpPr>
        <p:spPr>
          <a:xfrm>
            <a:off x="554736" y="3089336"/>
            <a:ext cx="5065776" cy="304699"/>
          </a:xfrm>
          <a:prstGeom prst="rect">
            <a:avLst/>
          </a:prstGeom>
          <a:noFill/>
          <a:ln>
            <a:noFill/>
          </a:ln>
        </p:spPr>
        <p:txBody>
          <a:bodyPr spcFirstLastPara="1" wrap="square" lIns="0" tIns="0" rIns="0" bIns="0" anchor="t" anchorCtr="0">
            <a:noAutofit/>
          </a:bodyPr>
          <a:lstStyle/>
          <a:p>
            <a:pPr marL="12700" indent="0" algn="l" rtl="0">
              <a:spcBef>
                <a:spcPts val="0"/>
              </a:spcBef>
              <a:spcAft>
                <a:spcPts val="0"/>
              </a:spcAft>
            </a:pPr>
            <a:r>
              <a:rPr lang="en-GB" sz="1800" b="0" i="0" u="none" strike="noStrike" dirty="0">
                <a:solidFill>
                  <a:srgbClr val="061F32"/>
                </a:solidFill>
                <a:effectLst/>
                <a:latin typeface="Arial" panose="020B0604020202020204" pitchFamily="34" charset="0"/>
              </a:rPr>
              <a:t>Our systems use the novel EU/UN methodology for extending official governmental statistics with satellites. We create “official” quality statistical output with our own peer-reviewed, open-source software.</a:t>
            </a:r>
            <a:endParaRPr lang="en-GB" b="0" i="0" u="none" strike="noStrike" dirty="0">
              <a:solidFill>
                <a:srgbClr val="000000"/>
              </a:solidFill>
              <a:effectLst/>
            </a:endParaRPr>
          </a:p>
        </p:txBody>
      </p:sp>
      <p:sp>
        <p:nvSpPr>
          <p:cNvPr id="424" name="Google Shape;424;p99"/>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Clr>
                <a:schemeClr val="lt2"/>
              </a:buClr>
              <a:buSzPts val="800"/>
              <a:buNone/>
            </a:pPr>
            <a:endParaRPr/>
          </a:p>
        </p:txBody>
      </p:sp>
      <p:pic>
        <p:nvPicPr>
          <p:cNvPr id="2" name="Picture 1">
            <a:extLst>
              <a:ext uri="{FF2B5EF4-FFF2-40B4-BE49-F238E27FC236}">
                <a16:creationId xmlns:a16="http://schemas.microsoft.com/office/drawing/2014/main" id="{DCC4113B-7633-EDE1-6D9B-6B63BC6C13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5180" y="637016"/>
            <a:ext cx="5487906" cy="3086946"/>
          </a:xfrm>
          <a:prstGeom prst="rect">
            <a:avLst/>
          </a:prstGeom>
        </p:spPr>
      </p:pic>
      <p:pic>
        <p:nvPicPr>
          <p:cNvPr id="3" name="Picture 2" descr="A blue and orange rectangular box with white text&#10;&#10;Description automatically generated">
            <a:extLst>
              <a:ext uri="{FF2B5EF4-FFF2-40B4-BE49-F238E27FC236}">
                <a16:creationId xmlns:a16="http://schemas.microsoft.com/office/drawing/2014/main" id="{69254A6E-7AAA-CDF2-90CC-67B9B7AC281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65180" y="4043838"/>
            <a:ext cx="3378955" cy="22981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 logo with text on it&#10;&#10;Description automatically generated">
            <a:extLst>
              <a:ext uri="{FF2B5EF4-FFF2-40B4-BE49-F238E27FC236}">
                <a16:creationId xmlns:a16="http://schemas.microsoft.com/office/drawing/2014/main" id="{E2FE9BD5-59FF-BA00-D36B-A8B8C8318C9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058168" y="5487614"/>
            <a:ext cx="2108951" cy="8543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GitHub - sdmx-twg/sdmx-im: SDMX Information Model - UML model and  functional description, definition of classes, associations and attributes">
            <a:extLst>
              <a:ext uri="{FF2B5EF4-FFF2-40B4-BE49-F238E27FC236}">
                <a16:creationId xmlns:a16="http://schemas.microsoft.com/office/drawing/2014/main" id="{C7280554-E43B-BFEA-93FF-BBCB2960572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183972" y="4137327"/>
            <a:ext cx="1857345" cy="786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aphicFrame>
        <p:nvGraphicFramePr>
          <p:cNvPr id="431" name="Google Shape;431;p100"/>
          <p:cNvGraphicFramePr/>
          <p:nvPr/>
        </p:nvGraphicFramePr>
        <p:xfrm>
          <a:off x="531244" y="1792781"/>
          <a:ext cx="11470250" cy="4602045"/>
        </p:xfrm>
        <a:graphic>
          <a:graphicData uri="http://schemas.openxmlformats.org/drawingml/2006/table">
            <a:tbl>
              <a:tblPr bandRow="1">
                <a:noFill/>
                <a:tableStyleId>{3D9333D9-880C-4C18-8985-9DF0415BDC1E}</a:tableStyleId>
              </a:tblPr>
              <a:tblGrid>
                <a:gridCol w="2490875">
                  <a:extLst>
                    <a:ext uri="{9D8B030D-6E8A-4147-A177-3AD203B41FA5}">
                      <a16:colId xmlns:a16="http://schemas.microsoft.com/office/drawing/2014/main" val="20000"/>
                    </a:ext>
                  </a:extLst>
                </a:gridCol>
                <a:gridCol w="7220675">
                  <a:extLst>
                    <a:ext uri="{9D8B030D-6E8A-4147-A177-3AD203B41FA5}">
                      <a16:colId xmlns:a16="http://schemas.microsoft.com/office/drawing/2014/main" val="20001"/>
                    </a:ext>
                  </a:extLst>
                </a:gridCol>
                <a:gridCol w="1758700">
                  <a:extLst>
                    <a:ext uri="{9D8B030D-6E8A-4147-A177-3AD203B41FA5}">
                      <a16:colId xmlns:a16="http://schemas.microsoft.com/office/drawing/2014/main" val="20002"/>
                    </a:ext>
                  </a:extLst>
                </a:gridCol>
              </a:tblGrid>
              <a:tr h="426175">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Public and private sections</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[Description of risk]</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extLst>
                  <a:ext uri="{0D108BD9-81ED-4DB2-BD59-A6C34878D82A}">
                    <a16:rowId xmlns:a16="http://schemas.microsoft.com/office/drawing/2014/main" val="10000"/>
                  </a:ext>
                </a:extLst>
              </a:tr>
              <a:tr h="457250">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Automated data collection</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[Description of risk]</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57250">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Manual registration of entities</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[Description of risk]</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extLst>
                  <a:ext uri="{0D108BD9-81ED-4DB2-BD59-A6C34878D82A}">
                    <a16:rowId xmlns:a16="http://schemas.microsoft.com/office/drawing/2014/main" val="10002"/>
                  </a:ext>
                </a:extLst>
              </a:tr>
              <a:tr h="426175">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Categorization of entities by cultural sectors</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[Description of risk]</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426175">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Import and export of data</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[Description of risk]</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extLst>
                  <a:ext uri="{0D108BD9-81ED-4DB2-BD59-A6C34878D82A}">
                    <a16:rowId xmlns:a16="http://schemas.microsoft.com/office/drawing/2014/main" val="10004"/>
                  </a:ext>
                </a:extLst>
              </a:tr>
              <a:tr h="457250">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Generation of output data for managerial decision-making</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[Description of risk]</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426175">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Creation of galleries, navigation menus, dynamic pages, and widgets</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[Description of risk]</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extLst>
                  <a:ext uri="{0D108BD9-81ED-4DB2-BD59-A6C34878D82A}">
                    <a16:rowId xmlns:a16="http://schemas.microsoft.com/office/drawing/2014/main" val="10006"/>
                  </a:ext>
                </a:extLst>
              </a:tr>
              <a:tr h="457250">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Automated processing of statistical results</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lt1"/>
                          </a:solidFill>
                          <a:latin typeface="Arial"/>
                          <a:ea typeface="Arial"/>
                          <a:cs typeface="Arial"/>
                          <a:sym typeface="Arial"/>
                        </a:rPr>
                        <a:t>[Description of risk</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bl>
          </a:graphicData>
        </a:graphic>
      </p:graphicFrame>
      <p:sp>
        <p:nvSpPr>
          <p:cNvPr id="432" name="Google Shape;432;p100"/>
          <p:cNvSpPr/>
          <p:nvPr/>
        </p:nvSpPr>
        <p:spPr>
          <a:xfrm>
            <a:off x="10246907" y="1971547"/>
            <a:ext cx="288000" cy="288000"/>
          </a:xfrm>
          <a:prstGeom prst="ellipse">
            <a:avLst/>
          </a:prstGeom>
          <a:solidFill>
            <a:srgbClr val="3EA1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23DD84"/>
              </a:highlight>
              <a:latin typeface="Arial"/>
              <a:ea typeface="Arial"/>
              <a:cs typeface="Arial"/>
              <a:sym typeface="Arial"/>
            </a:endParaRPr>
          </a:p>
        </p:txBody>
      </p:sp>
      <p:sp>
        <p:nvSpPr>
          <p:cNvPr id="433" name="Google Shape;433;p100"/>
          <p:cNvSpPr/>
          <p:nvPr/>
        </p:nvSpPr>
        <p:spPr>
          <a:xfrm>
            <a:off x="10835486" y="1971547"/>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4" name="Google Shape;434;p100"/>
          <p:cNvSpPr/>
          <p:nvPr/>
        </p:nvSpPr>
        <p:spPr>
          <a:xfrm>
            <a:off x="11424065" y="1971547"/>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5" name="Google Shape;435;p100"/>
          <p:cNvSpPr/>
          <p:nvPr/>
        </p:nvSpPr>
        <p:spPr>
          <a:xfrm>
            <a:off x="10246907" y="2363625"/>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6" name="Google Shape;436;p100"/>
          <p:cNvSpPr/>
          <p:nvPr/>
        </p:nvSpPr>
        <p:spPr>
          <a:xfrm>
            <a:off x="10835486" y="2363625"/>
            <a:ext cx="288000" cy="288000"/>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7" name="Google Shape;437;p100"/>
          <p:cNvSpPr/>
          <p:nvPr/>
        </p:nvSpPr>
        <p:spPr>
          <a:xfrm>
            <a:off x="11424065" y="2363625"/>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100"/>
          <p:cNvSpPr/>
          <p:nvPr/>
        </p:nvSpPr>
        <p:spPr>
          <a:xfrm>
            <a:off x="10246907" y="2964742"/>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9" name="Google Shape;439;p100"/>
          <p:cNvSpPr/>
          <p:nvPr/>
        </p:nvSpPr>
        <p:spPr>
          <a:xfrm>
            <a:off x="10835486" y="2964742"/>
            <a:ext cx="288000" cy="288000"/>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100"/>
          <p:cNvSpPr/>
          <p:nvPr/>
        </p:nvSpPr>
        <p:spPr>
          <a:xfrm>
            <a:off x="11424065" y="2964742"/>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1" name="Google Shape;441;p100"/>
          <p:cNvSpPr/>
          <p:nvPr/>
        </p:nvSpPr>
        <p:spPr>
          <a:xfrm>
            <a:off x="10246907" y="3408694"/>
            <a:ext cx="288000" cy="288000"/>
          </a:xfrm>
          <a:prstGeom prst="ellipse">
            <a:avLst/>
          </a:prstGeom>
          <a:solidFill>
            <a:srgbClr val="3EA1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100"/>
          <p:cNvSpPr/>
          <p:nvPr/>
        </p:nvSpPr>
        <p:spPr>
          <a:xfrm>
            <a:off x="10835486" y="3408694"/>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3" name="Google Shape;443;p100"/>
          <p:cNvSpPr/>
          <p:nvPr/>
        </p:nvSpPr>
        <p:spPr>
          <a:xfrm>
            <a:off x="11424065" y="3408694"/>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4" name="Google Shape;444;p100"/>
          <p:cNvSpPr/>
          <p:nvPr/>
        </p:nvSpPr>
        <p:spPr>
          <a:xfrm>
            <a:off x="10246907" y="3852646"/>
            <a:ext cx="288000" cy="288000"/>
          </a:xfrm>
          <a:prstGeom prst="ellipse">
            <a:avLst/>
          </a:prstGeom>
          <a:solidFill>
            <a:srgbClr val="3EA1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5" name="Google Shape;445;p100"/>
          <p:cNvSpPr/>
          <p:nvPr/>
        </p:nvSpPr>
        <p:spPr>
          <a:xfrm>
            <a:off x="10835486" y="3852646"/>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6" name="Google Shape;446;p100"/>
          <p:cNvSpPr/>
          <p:nvPr/>
        </p:nvSpPr>
        <p:spPr>
          <a:xfrm>
            <a:off x="11424065" y="3852646"/>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7" name="Google Shape;447;p100"/>
          <p:cNvSpPr/>
          <p:nvPr/>
        </p:nvSpPr>
        <p:spPr>
          <a:xfrm>
            <a:off x="10246907" y="4296598"/>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8" name="Google Shape;448;p100"/>
          <p:cNvSpPr/>
          <p:nvPr/>
        </p:nvSpPr>
        <p:spPr>
          <a:xfrm>
            <a:off x="10835486" y="4296598"/>
            <a:ext cx="288000" cy="288000"/>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9" name="Google Shape;449;p100"/>
          <p:cNvSpPr/>
          <p:nvPr/>
        </p:nvSpPr>
        <p:spPr>
          <a:xfrm>
            <a:off x="11424065" y="4296598"/>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0" name="Google Shape;450;p100"/>
          <p:cNvSpPr/>
          <p:nvPr/>
        </p:nvSpPr>
        <p:spPr>
          <a:xfrm>
            <a:off x="10246907" y="4740550"/>
            <a:ext cx="288000" cy="288000"/>
          </a:xfrm>
          <a:prstGeom prst="ellipse">
            <a:avLst/>
          </a:prstGeom>
          <a:solidFill>
            <a:srgbClr val="3EA1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1" name="Google Shape;451;p100"/>
          <p:cNvSpPr/>
          <p:nvPr/>
        </p:nvSpPr>
        <p:spPr>
          <a:xfrm>
            <a:off x="10835486" y="4740550"/>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2" name="Google Shape;452;p100"/>
          <p:cNvSpPr/>
          <p:nvPr/>
        </p:nvSpPr>
        <p:spPr>
          <a:xfrm>
            <a:off x="11424065" y="4740550"/>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3" name="Google Shape;453;p100"/>
          <p:cNvSpPr/>
          <p:nvPr/>
        </p:nvSpPr>
        <p:spPr>
          <a:xfrm>
            <a:off x="10246907" y="5184502"/>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4" name="Google Shape;454;p100"/>
          <p:cNvSpPr/>
          <p:nvPr/>
        </p:nvSpPr>
        <p:spPr>
          <a:xfrm>
            <a:off x="10835486" y="5184502"/>
            <a:ext cx="288000" cy="288000"/>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DC00"/>
              </a:solidFill>
              <a:highlight>
                <a:srgbClr val="FFDC00"/>
              </a:highlight>
              <a:latin typeface="Arial"/>
              <a:ea typeface="Arial"/>
              <a:cs typeface="Arial"/>
              <a:sym typeface="Arial"/>
            </a:endParaRPr>
          </a:p>
        </p:txBody>
      </p:sp>
      <p:sp>
        <p:nvSpPr>
          <p:cNvPr id="455" name="Google Shape;455;p100"/>
          <p:cNvSpPr/>
          <p:nvPr/>
        </p:nvSpPr>
        <p:spPr>
          <a:xfrm>
            <a:off x="11424065" y="5184502"/>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6" name="Google Shape;456;p100"/>
          <p:cNvSpPr/>
          <p:nvPr/>
        </p:nvSpPr>
        <p:spPr>
          <a:xfrm>
            <a:off x="10246907" y="5628454"/>
            <a:ext cx="288000" cy="288000"/>
          </a:xfrm>
          <a:prstGeom prst="ellipse">
            <a:avLst/>
          </a:prstGeom>
          <a:solidFill>
            <a:srgbClr val="3EA1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7" name="Google Shape;457;p100"/>
          <p:cNvSpPr/>
          <p:nvPr/>
        </p:nvSpPr>
        <p:spPr>
          <a:xfrm>
            <a:off x="10835486" y="5628454"/>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8" name="Google Shape;458;p100"/>
          <p:cNvSpPr/>
          <p:nvPr/>
        </p:nvSpPr>
        <p:spPr>
          <a:xfrm>
            <a:off x="11424065" y="5628454"/>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9" name="Google Shape;459;p100"/>
          <p:cNvSpPr/>
          <p:nvPr/>
        </p:nvSpPr>
        <p:spPr>
          <a:xfrm>
            <a:off x="10246907" y="6072406"/>
            <a:ext cx="288000" cy="288000"/>
          </a:xfrm>
          <a:prstGeom prst="ellipse">
            <a:avLst/>
          </a:prstGeom>
          <a:solidFill>
            <a:srgbClr val="3EA1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0" name="Google Shape;460;p100"/>
          <p:cNvSpPr/>
          <p:nvPr/>
        </p:nvSpPr>
        <p:spPr>
          <a:xfrm>
            <a:off x="10835486" y="6072406"/>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1" name="Google Shape;461;p100"/>
          <p:cNvSpPr/>
          <p:nvPr/>
        </p:nvSpPr>
        <p:spPr>
          <a:xfrm>
            <a:off x="11424065" y="6072406"/>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2" name="Google Shape;462;p100"/>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a:t>Features</a:t>
            </a:r>
            <a:endParaRPr/>
          </a:p>
        </p:txBody>
      </p:sp>
      <p:sp>
        <p:nvSpPr>
          <p:cNvPr id="463" name="Google Shape;463;p100"/>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300"/>
              </a:spcBef>
              <a:spcAft>
                <a:spcPts val="0"/>
              </a:spcAft>
              <a:buSzPts val="1800"/>
              <a:buNone/>
            </a:pPr>
            <a:r>
              <a:rPr lang="en-GB"/>
              <a:t>Overview of system features</a:t>
            </a:r>
            <a:endParaRPr/>
          </a:p>
        </p:txBody>
      </p:sp>
      <p:sp>
        <p:nvSpPr>
          <p:cNvPr id="464" name="Google Shape;464;p100"/>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342900" algn="r" rtl="0">
              <a:lnSpc>
                <a:spcPct val="100000"/>
              </a:lnSpc>
              <a:spcBef>
                <a:spcPts val="300"/>
              </a:spcBef>
              <a:spcAft>
                <a:spcPts val="0"/>
              </a:spcAft>
              <a:buSzPts val="1800"/>
              <a:buChar char="​"/>
            </a:pPr>
            <a:r>
              <a:rPr lang="en-GB" sz="800"/>
              <a:t>Risks and mitigations</a:t>
            </a:r>
            <a:endParaRPr/>
          </a:p>
        </p:txBody>
      </p:sp>
      <p:sp>
        <p:nvSpPr>
          <p:cNvPr id="465" name="Google Shape;465;p100"/>
          <p:cNvSpPr txBox="1"/>
          <p:nvPr/>
        </p:nvSpPr>
        <p:spPr>
          <a:xfrm>
            <a:off x="554736" y="6462204"/>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Based on open call</a:t>
            </a:r>
            <a:endParaRPr sz="900" b="0" i="0" u="none" strike="noStrike" cap="none">
              <a:solidFill>
                <a:srgbClr val="062032"/>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101"/>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1200"/>
              </a:spcBef>
              <a:spcAft>
                <a:spcPts val="1200"/>
              </a:spcAft>
              <a:buClr>
                <a:schemeClr val="dk2"/>
              </a:buClr>
              <a:buSzPts val="1100"/>
              <a:buFont typeface="Arial"/>
              <a:buNone/>
            </a:pPr>
            <a:r>
              <a:rPr lang="en-GB">
                <a:solidFill>
                  <a:schemeClr val="dk2"/>
                </a:solidFill>
                <a:latin typeface="Roboto"/>
                <a:ea typeface="Roboto"/>
                <a:cs typeface="Roboto"/>
                <a:sym typeface="Roboto"/>
              </a:rPr>
              <a:t>Futureproof interoperability solutions</a:t>
            </a:r>
            <a:endParaRPr b="0"/>
          </a:p>
        </p:txBody>
      </p:sp>
      <p:pic>
        <p:nvPicPr>
          <p:cNvPr id="471" name="Google Shape;471;p101" descr="A collage of a building and a building&#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39461" y="1218053"/>
            <a:ext cx="11113077" cy="3388891"/>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472" name="Google Shape;472;p101"/>
          <p:cNvSpPr txBox="1">
            <a:spLocks noGrp="1"/>
          </p:cNvSpPr>
          <p:nvPr>
            <p:ph type="subTitle" idx="1"/>
          </p:nvPr>
        </p:nvSpPr>
        <p:spPr>
          <a:xfrm>
            <a:off x="565802" y="4606944"/>
            <a:ext cx="11071462" cy="1334553"/>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Clr>
                <a:schemeClr val="dk2"/>
              </a:buClr>
              <a:buSzPts val="1100"/>
              <a:buFont typeface="Arial"/>
              <a:buNone/>
            </a:pPr>
            <a:r>
              <a:rPr lang="en-GB">
                <a:solidFill>
                  <a:schemeClr val="dk2"/>
                </a:solidFill>
              </a:rPr>
              <a:t>We are creating </a:t>
            </a:r>
            <a:r>
              <a:rPr lang="en-GB" b="1">
                <a:solidFill>
                  <a:srgbClr val="4EC0E4"/>
                </a:solidFill>
              </a:rPr>
              <a:t>future-proof systems</a:t>
            </a:r>
            <a:r>
              <a:rPr lang="en-GB">
                <a:solidFill>
                  <a:schemeClr val="dk2"/>
                </a:solidFill>
              </a:rPr>
              <a:t> that can regenerate themselves. We create databases that contain the detailed and standardised knowledge on how to build up a database application that can import and use their data. We can provide support for inherited legacy systems, and make them future-proof. We want to avoid to create the next decade’s legacy systems with utilising the world wide web / ISO RDF standards to describe data, metadata and knowledge to use them.</a:t>
            </a:r>
            <a:endParaRPr>
              <a:latin typeface="Roboto Black"/>
              <a:ea typeface="Roboto Black"/>
              <a:cs typeface="Roboto Black"/>
              <a:sym typeface="Roboto Black"/>
            </a:endParaRPr>
          </a:p>
        </p:txBody>
      </p:sp>
      <p:sp>
        <p:nvSpPr>
          <p:cNvPr id="473" name="Google Shape;473;p101"/>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1200"/>
              </a:spcBef>
              <a:spcAft>
                <a:spcPts val="1200"/>
              </a:spcAft>
              <a:buClr>
                <a:schemeClr val="dk2"/>
              </a:buClr>
              <a:buSzPts val="1100"/>
              <a:buFont typeface="Arial"/>
              <a:buNone/>
            </a:pPr>
            <a:r>
              <a:rPr lang="en-GB" sz="900" b="0" i="0" u="none" strike="noStrike" cap="none">
                <a:solidFill>
                  <a:srgbClr val="062032"/>
                </a:solidFill>
                <a:latin typeface="Arial"/>
                <a:ea typeface="Arial"/>
                <a:cs typeface="Arial"/>
                <a:sym typeface="Arial"/>
              </a:rPr>
              <a:t>Illustrations: .伊勢神宮 Ise Grand Shrine, which had been rebuilt about every 20 years in the last 1600 years from its components.</a:t>
            </a:r>
            <a:endParaRPr sz="900" b="0" i="0" u="none" strike="noStrike" cap="none">
              <a:solidFill>
                <a:srgbClr val="062032"/>
              </a:solidFill>
              <a:latin typeface="Arial"/>
              <a:ea typeface="Arial"/>
              <a:cs typeface="Arial"/>
              <a:sym typeface="Arial"/>
            </a:endParaRPr>
          </a:p>
        </p:txBody>
      </p:sp>
      <p:sp>
        <p:nvSpPr>
          <p:cNvPr id="474" name="Google Shape;474;p101"/>
          <p:cNvSpPr txBox="1">
            <a:spLocks noGrp="1"/>
          </p:cNvSpPr>
          <p:nvPr>
            <p:ph type="body" idx="2"/>
          </p:nvPr>
        </p:nvSpPr>
        <p:spPr>
          <a:xfrm>
            <a:off x="7630160" y="81304"/>
            <a:ext cx="4007104" cy="161583"/>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SzPts val="800"/>
              <a:buNone/>
            </a:pPr>
            <a:r>
              <a:rPr lang="en-GB"/>
              <a:t>WP2 Planned Applications for Exploitation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9"/>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a:t>Capitalizing on open knowledge and open science</a:t>
            </a:r>
            <a:endParaRPr/>
          </a:p>
        </p:txBody>
      </p:sp>
      <p:sp>
        <p:nvSpPr>
          <p:cNvPr id="480" name="Google Shape;480;p39"/>
          <p:cNvSpPr txBox="1">
            <a:spLocks noGrp="1"/>
          </p:cNvSpPr>
          <p:nvPr>
            <p:ph type="body" idx="2"/>
          </p:nvPr>
        </p:nvSpPr>
        <p:spPr>
          <a:xfrm>
            <a:off x="6684135" y="42234"/>
            <a:ext cx="4953129" cy="161583"/>
          </a:xfrm>
          <a:prstGeom prst="rect">
            <a:avLst/>
          </a:prstGeom>
          <a:noFill/>
          <a:ln>
            <a:noFill/>
          </a:ln>
        </p:spPr>
        <p:txBody>
          <a:bodyPr spcFirstLastPara="1" wrap="square" lIns="0" tIns="0" rIns="0" bIns="0" anchor="ctr" anchorCtr="0">
            <a:spAutoFit/>
          </a:bodyPr>
          <a:lstStyle/>
          <a:p>
            <a:pPr marL="457200" lvl="0" indent="-279400" algn="r" rtl="0">
              <a:lnSpc>
                <a:spcPct val="100000"/>
              </a:lnSpc>
              <a:spcBef>
                <a:spcPts val="300"/>
              </a:spcBef>
              <a:spcAft>
                <a:spcPts val="0"/>
              </a:spcAft>
              <a:buClr>
                <a:schemeClr val="lt2"/>
              </a:buClr>
              <a:buSzPts val="800"/>
              <a:buChar char="​"/>
            </a:pPr>
            <a:r>
              <a:rPr lang="en-GB" sz="800"/>
              <a:t>05 Data-to-policy: evidence-driven green supply chain and procurement management</a:t>
            </a:r>
            <a:endParaRPr/>
          </a:p>
        </p:txBody>
      </p:sp>
      <p:sp>
        <p:nvSpPr>
          <p:cNvPr id="481" name="Google Shape;481;p39"/>
          <p:cNvSpPr txBox="1"/>
          <p:nvPr/>
        </p:nvSpPr>
        <p:spPr>
          <a:xfrm>
            <a:off x="160413" y="3719689"/>
            <a:ext cx="12634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Roboto Condensed"/>
                <a:ea typeface="Roboto Condensed"/>
                <a:cs typeface="Roboto Condensed"/>
                <a:sym typeface="Roboto Condensed"/>
              </a:rPr>
              <a:t>Public</a:t>
            </a:r>
            <a:endParaRPr sz="1400" b="0" i="0" u="none" strike="noStrike" cap="none">
              <a:solidFill>
                <a:srgbClr val="000000"/>
              </a:solidFill>
              <a:latin typeface="Arial"/>
              <a:ea typeface="Arial"/>
              <a:cs typeface="Arial"/>
              <a:sym typeface="Arial"/>
            </a:endParaRPr>
          </a:p>
        </p:txBody>
      </p:sp>
      <p:sp>
        <p:nvSpPr>
          <p:cNvPr id="482" name="Google Shape;482;p39"/>
          <p:cNvSpPr txBox="1"/>
          <p:nvPr/>
        </p:nvSpPr>
        <p:spPr>
          <a:xfrm>
            <a:off x="160413" y="4813755"/>
            <a:ext cx="12634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Roboto Condensed"/>
                <a:ea typeface="Roboto Condensed"/>
                <a:cs typeface="Roboto Condensed"/>
                <a:sym typeface="Roboto Condensed"/>
              </a:rPr>
              <a:t>Private</a:t>
            </a:r>
            <a:endParaRPr sz="1400" b="0" i="0" u="none" strike="noStrike" cap="none">
              <a:solidFill>
                <a:srgbClr val="000000"/>
              </a:solidFill>
              <a:latin typeface="Arial"/>
              <a:ea typeface="Arial"/>
              <a:cs typeface="Arial"/>
              <a:sym typeface="Arial"/>
            </a:endParaRPr>
          </a:p>
        </p:txBody>
      </p:sp>
      <p:sp>
        <p:nvSpPr>
          <p:cNvPr id="483" name="Google Shape;483;p39"/>
          <p:cNvSpPr txBox="1"/>
          <p:nvPr/>
        </p:nvSpPr>
        <p:spPr>
          <a:xfrm>
            <a:off x="160413" y="5655646"/>
            <a:ext cx="1263458"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Roboto Condensed"/>
                <a:ea typeface="Roboto Condensed"/>
                <a:cs typeface="Roboto Condensed"/>
                <a:sym typeface="Roboto Condensed"/>
              </a:rPr>
              <a:t>Partnership</a:t>
            </a:r>
            <a:endParaRPr sz="1400" b="0" i="0" u="none" strike="noStrike" cap="none">
              <a:solidFill>
                <a:srgbClr val="000000"/>
              </a:solidFill>
              <a:latin typeface="Arial"/>
              <a:ea typeface="Arial"/>
              <a:cs typeface="Arial"/>
              <a:sym typeface="Arial"/>
            </a:endParaRPr>
          </a:p>
        </p:txBody>
      </p:sp>
      <p:sp>
        <p:nvSpPr>
          <p:cNvPr id="484" name="Google Shape;484;p39"/>
          <p:cNvSpPr/>
          <p:nvPr/>
        </p:nvSpPr>
        <p:spPr>
          <a:xfrm>
            <a:off x="1731264" y="1781971"/>
            <a:ext cx="4860000" cy="422893"/>
          </a:xfrm>
          <a:prstGeom prst="homePlate">
            <a:avLst>
              <a:gd name="adj" fmla="val 50000"/>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dk1"/>
                </a:solidFill>
                <a:latin typeface="Arial"/>
                <a:ea typeface="Arial"/>
                <a:cs typeface="Arial"/>
                <a:sym typeface="Arial"/>
              </a:rPr>
              <a:t>Reprex creates open-source scientific components</a:t>
            </a:r>
            <a:endParaRPr sz="1400" b="0" i="0" u="none" strike="noStrike" cap="none">
              <a:solidFill>
                <a:srgbClr val="000000"/>
              </a:solidFill>
              <a:latin typeface="Arial"/>
              <a:ea typeface="Arial"/>
              <a:cs typeface="Arial"/>
              <a:sym typeface="Arial"/>
            </a:endParaRPr>
          </a:p>
        </p:txBody>
      </p:sp>
      <p:sp>
        <p:nvSpPr>
          <p:cNvPr id="485" name="Google Shape;485;p39"/>
          <p:cNvSpPr/>
          <p:nvPr/>
        </p:nvSpPr>
        <p:spPr>
          <a:xfrm>
            <a:off x="6777264" y="1772085"/>
            <a:ext cx="4860000" cy="424800"/>
          </a:xfrm>
          <a:prstGeom prst="chevron">
            <a:avLst>
              <a:gd name="adj" fmla="val 50000"/>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dk1"/>
                </a:solidFill>
                <a:latin typeface="Arial"/>
                <a:ea typeface="Arial"/>
                <a:cs typeface="Arial"/>
                <a:sym typeface="Arial"/>
              </a:rPr>
              <a:t>to be used in business application with SGD impact</a:t>
            </a:r>
            <a:endParaRPr sz="1400" b="0" i="0" u="none" strike="noStrike" cap="none">
              <a:solidFill>
                <a:srgbClr val="000000"/>
              </a:solidFill>
              <a:latin typeface="Arial"/>
              <a:ea typeface="Arial"/>
              <a:cs typeface="Arial"/>
              <a:sym typeface="Arial"/>
            </a:endParaRPr>
          </a:p>
        </p:txBody>
      </p:sp>
      <p:sp>
        <p:nvSpPr>
          <p:cNvPr id="486" name="Google Shape;486;p39"/>
          <p:cNvSpPr/>
          <p:nvPr/>
        </p:nvSpPr>
        <p:spPr>
          <a:xfrm>
            <a:off x="1262716" y="3693578"/>
            <a:ext cx="360000" cy="360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0" i="0" u="none" strike="noStrike" cap="none">
                <a:solidFill>
                  <a:schemeClr val="dk1"/>
                </a:solidFill>
                <a:latin typeface="Arial"/>
                <a:ea typeface="Arial"/>
                <a:cs typeface="Arial"/>
                <a:sym typeface="Arial"/>
              </a:rPr>
              <a:t>P</a:t>
            </a:r>
            <a:endParaRPr sz="1400" b="0" i="0" u="none" strike="noStrike" cap="none">
              <a:solidFill>
                <a:schemeClr val="dk1"/>
              </a:solidFill>
              <a:latin typeface="Arial"/>
              <a:ea typeface="Arial"/>
              <a:cs typeface="Arial"/>
              <a:sym typeface="Arial"/>
            </a:endParaRPr>
          </a:p>
        </p:txBody>
      </p:sp>
      <p:sp>
        <p:nvSpPr>
          <p:cNvPr id="487" name="Google Shape;487;p39"/>
          <p:cNvSpPr/>
          <p:nvPr/>
        </p:nvSpPr>
        <p:spPr>
          <a:xfrm>
            <a:off x="1233715" y="5629535"/>
            <a:ext cx="360000" cy="360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0" i="0" u="none" strike="noStrike" cap="none">
                <a:solidFill>
                  <a:schemeClr val="dk1"/>
                </a:solidFill>
                <a:latin typeface="Arial"/>
                <a:ea typeface="Arial"/>
                <a:cs typeface="Arial"/>
                <a:sym typeface="Arial"/>
              </a:rPr>
              <a:t>P</a:t>
            </a:r>
            <a:endParaRPr sz="1400" b="0" i="0" u="none" strike="noStrike" cap="none">
              <a:solidFill>
                <a:schemeClr val="dk1"/>
              </a:solidFill>
              <a:latin typeface="Arial"/>
              <a:ea typeface="Arial"/>
              <a:cs typeface="Arial"/>
              <a:sym typeface="Arial"/>
            </a:endParaRPr>
          </a:p>
        </p:txBody>
      </p:sp>
      <p:sp>
        <p:nvSpPr>
          <p:cNvPr id="488" name="Google Shape;488;p39"/>
          <p:cNvSpPr/>
          <p:nvPr/>
        </p:nvSpPr>
        <p:spPr>
          <a:xfrm>
            <a:off x="1642865" y="3516854"/>
            <a:ext cx="9848913" cy="92889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Reprex creates extensions to the R Statistical Environment and Language, which is used in most statistical agencies and statistics-based scientific research organizations. Our key components go through scientific and data science peer review, and the facilitate </a:t>
            </a:r>
            <a:r>
              <a:rPr lang="en-GB" sz="1600" b="1" i="0" u="none" strike="noStrike" cap="none">
                <a:solidFill>
                  <a:srgbClr val="E88500"/>
                </a:solidFill>
                <a:latin typeface="Arial"/>
                <a:ea typeface="Arial"/>
                <a:cs typeface="Arial"/>
                <a:sym typeface="Arial"/>
              </a:rPr>
              <a:t>public </a:t>
            </a:r>
            <a:r>
              <a:rPr lang="en-GB" sz="1600" b="0" i="0" u="none" strike="noStrike" cap="none">
                <a:solidFill>
                  <a:schemeClr val="lt1"/>
                </a:solidFill>
                <a:latin typeface="Arial"/>
                <a:ea typeface="Arial"/>
                <a:cs typeface="Arial"/>
                <a:sym typeface="Arial"/>
              </a:rPr>
              <a:t>data access, coding, environmental and social impact calculations with approved EU/UN methodologies.</a:t>
            </a:r>
            <a:endParaRPr sz="1400" b="0" i="0" u="none" strike="noStrike" cap="none">
              <a:solidFill>
                <a:srgbClr val="000000"/>
              </a:solidFill>
              <a:latin typeface="Arial"/>
              <a:ea typeface="Arial"/>
              <a:cs typeface="Arial"/>
              <a:sym typeface="Arial"/>
            </a:endParaRPr>
          </a:p>
        </p:txBody>
      </p:sp>
      <p:pic>
        <p:nvPicPr>
          <p:cNvPr id="489" name="Google Shape;489;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824564" y="2286683"/>
            <a:ext cx="2934011" cy="777388"/>
          </a:xfrm>
          <a:prstGeom prst="rect">
            <a:avLst/>
          </a:prstGeom>
          <a:noFill/>
          <a:ln>
            <a:noFill/>
          </a:ln>
        </p:spPr>
      </p:pic>
      <p:grpSp>
        <p:nvGrpSpPr>
          <p:cNvPr id="490" name="Google Shape;490;p39"/>
          <p:cNvGrpSpPr/>
          <p:nvPr/>
        </p:nvGrpSpPr>
        <p:grpSpPr>
          <a:xfrm>
            <a:off x="1592236" y="2150848"/>
            <a:ext cx="4786546" cy="1080000"/>
            <a:chOff x="1592236" y="2547088"/>
            <a:chExt cx="4786546" cy="1080000"/>
          </a:xfrm>
        </p:grpSpPr>
        <p:pic>
          <p:nvPicPr>
            <p:cNvPr id="491" name="Google Shape;491;p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94549" y="2746248"/>
              <a:ext cx="784233" cy="681680"/>
            </a:xfrm>
            <a:prstGeom prst="rect">
              <a:avLst/>
            </a:prstGeom>
            <a:noFill/>
            <a:ln>
              <a:noFill/>
            </a:ln>
          </p:spPr>
        </p:pic>
        <p:pic>
          <p:nvPicPr>
            <p:cNvPr id="492" name="Google Shape;492;p3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542640" y="2547088"/>
              <a:ext cx="1080000" cy="1080000"/>
            </a:xfrm>
            <a:prstGeom prst="rect">
              <a:avLst/>
            </a:prstGeom>
            <a:noFill/>
            <a:ln>
              <a:noFill/>
            </a:ln>
          </p:spPr>
        </p:pic>
        <p:pic>
          <p:nvPicPr>
            <p:cNvPr id="493" name="Google Shape;493;p3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592236" y="2603713"/>
              <a:ext cx="966751" cy="966751"/>
            </a:xfrm>
            <a:prstGeom prst="rect">
              <a:avLst/>
            </a:prstGeom>
            <a:noFill/>
            <a:ln>
              <a:noFill/>
            </a:ln>
          </p:spPr>
        </p:pic>
        <p:pic>
          <p:nvPicPr>
            <p:cNvPr id="494" name="Google Shape;494;p39"/>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490731" y="2547088"/>
              <a:ext cx="1080000" cy="1080000"/>
            </a:xfrm>
            <a:prstGeom prst="rect">
              <a:avLst/>
            </a:prstGeom>
            <a:noFill/>
            <a:ln>
              <a:noFill/>
            </a:ln>
          </p:spPr>
        </p:pic>
        <p:pic>
          <p:nvPicPr>
            <p:cNvPr id="495" name="Google Shape;495;p39"/>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530896" y="2593125"/>
              <a:ext cx="987926" cy="987926"/>
            </a:xfrm>
            <a:prstGeom prst="rect">
              <a:avLst/>
            </a:prstGeom>
            <a:noFill/>
            <a:ln>
              <a:noFill/>
            </a:ln>
          </p:spPr>
        </p:pic>
      </p:grpSp>
      <p:sp>
        <p:nvSpPr>
          <p:cNvPr id="496" name="Google Shape;496;p39"/>
          <p:cNvSpPr/>
          <p:nvPr/>
        </p:nvSpPr>
        <p:spPr>
          <a:xfrm>
            <a:off x="1233715" y="4764552"/>
            <a:ext cx="360000" cy="360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GB" sz="1400" b="0" i="0" u="none" strike="noStrike" cap="none">
                <a:solidFill>
                  <a:schemeClr val="dk1"/>
                </a:solidFill>
                <a:latin typeface="Arial"/>
                <a:ea typeface="Arial"/>
                <a:cs typeface="Arial"/>
                <a:sym typeface="Arial"/>
              </a:rPr>
              <a:t>P</a:t>
            </a:r>
            <a:endParaRPr sz="1400" b="0" i="0" u="none" strike="noStrike" cap="none">
              <a:solidFill>
                <a:schemeClr val="dk1"/>
              </a:solidFill>
              <a:latin typeface="Arial"/>
              <a:ea typeface="Arial"/>
              <a:cs typeface="Arial"/>
              <a:sym typeface="Arial"/>
            </a:endParaRPr>
          </a:p>
        </p:txBody>
      </p:sp>
      <p:sp>
        <p:nvSpPr>
          <p:cNvPr id="497" name="Google Shape;497;p39"/>
          <p:cNvSpPr/>
          <p:nvPr/>
        </p:nvSpPr>
        <p:spPr>
          <a:xfrm>
            <a:off x="1642865" y="4503198"/>
            <a:ext cx="9848913" cy="92889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We build our proprietary </a:t>
            </a:r>
            <a:r>
              <a:rPr lang="en-GB" sz="1600" b="1" i="0" u="none" strike="noStrike" cap="none">
                <a:solidFill>
                  <a:schemeClr val="lt1"/>
                </a:solidFill>
                <a:latin typeface="Arial"/>
                <a:ea typeface="Arial"/>
                <a:cs typeface="Arial"/>
                <a:sym typeface="Arial"/>
              </a:rPr>
              <a:t>Eviota</a:t>
            </a:r>
            <a:r>
              <a:rPr lang="en-GB" sz="1600" b="0" i="0" u="none" strike="noStrike" cap="none">
                <a:solidFill>
                  <a:schemeClr val="lt1"/>
                </a:solidFill>
                <a:latin typeface="Arial"/>
                <a:ea typeface="Arial"/>
                <a:cs typeface="Arial"/>
                <a:sym typeface="Arial"/>
              </a:rPr>
              <a:t> components in OWL/RDF/R to enable </a:t>
            </a:r>
            <a:r>
              <a:rPr lang="en-GB" sz="1600" b="1" i="0" u="none" strike="noStrike" cap="none">
                <a:solidFill>
                  <a:srgbClr val="E88500"/>
                </a:solidFill>
                <a:latin typeface="Arial"/>
                <a:ea typeface="Arial"/>
                <a:cs typeface="Arial"/>
                <a:sym typeface="Arial"/>
              </a:rPr>
              <a:t>private</a:t>
            </a:r>
            <a:r>
              <a:rPr lang="en-GB" sz="1600" b="0" i="0" u="none" strike="noStrike" cap="none">
                <a:solidFill>
                  <a:schemeClr val="lt1"/>
                </a:solidFill>
                <a:latin typeface="Arial"/>
                <a:ea typeface="Arial"/>
                <a:cs typeface="Arial"/>
                <a:sym typeface="Arial"/>
              </a:rPr>
              <a:t> partners to efficiently integrate trustworthy data from public sources (statistical, meteorological, environmental satellite</a:t>
            </a:r>
            <a:r>
              <a:rPr lang="en-GB" sz="1600" b="0" i="0" u="none" strike="noStrike" cap="none">
                <a:solidFill>
                  <a:srgbClr val="1F1F1F"/>
                </a:solidFill>
                <a:latin typeface="arial"/>
                <a:ea typeface="arial"/>
                <a:cs typeface="arial"/>
                <a:sym typeface="arial"/>
              </a:rPr>
              <a:t>…</a:t>
            </a:r>
            <a:r>
              <a:rPr lang="en-GB" sz="1600" b="0" i="0" u="none" strike="noStrike" cap="none">
                <a:solidFill>
                  <a:schemeClr val="lt1"/>
                </a:solidFill>
                <a:latin typeface="Arial"/>
                <a:ea typeface="Arial"/>
                <a:cs typeface="Arial"/>
                <a:sym typeface="Arial"/>
              </a:rPr>
              <a:t>) with private data vendor, internal bookkeeping, ERP, and credit application/monitoring data.</a:t>
            </a:r>
            <a:endParaRPr sz="1400" b="0" i="0" u="none" strike="noStrike" cap="none">
              <a:solidFill>
                <a:srgbClr val="000000"/>
              </a:solidFill>
              <a:latin typeface="Arial"/>
              <a:ea typeface="Arial"/>
              <a:cs typeface="Arial"/>
              <a:sym typeface="Arial"/>
            </a:endParaRPr>
          </a:p>
        </p:txBody>
      </p:sp>
      <p:sp>
        <p:nvSpPr>
          <p:cNvPr id="498" name="Google Shape;498;p39"/>
          <p:cNvSpPr/>
          <p:nvPr/>
        </p:nvSpPr>
        <p:spPr>
          <a:xfrm>
            <a:off x="1666807" y="5379131"/>
            <a:ext cx="9848913" cy="92889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600" b="0" i="0" u="none" strike="noStrike" cap="none">
                <a:solidFill>
                  <a:schemeClr val="lt1"/>
                </a:solidFill>
                <a:latin typeface="Arial"/>
                <a:ea typeface="Arial"/>
                <a:cs typeface="Arial"/>
                <a:sym typeface="Arial"/>
              </a:rPr>
              <a:t>We offer more than a decade of experience in data </a:t>
            </a:r>
            <a:r>
              <a:rPr lang="en-GB" sz="1600" b="1" i="0" u="none" strike="noStrike" cap="none">
                <a:solidFill>
                  <a:srgbClr val="E88500"/>
                </a:solidFill>
                <a:latin typeface="Arial"/>
                <a:ea typeface="Arial"/>
                <a:cs typeface="Arial"/>
                <a:sym typeface="Arial"/>
              </a:rPr>
              <a:t>partnerships</a:t>
            </a:r>
            <a:r>
              <a:rPr lang="en-GB" sz="1600" b="0" i="0" u="none" strike="noStrike" cap="none">
                <a:solidFill>
                  <a:schemeClr val="lt1"/>
                </a:solidFill>
                <a:latin typeface="Arial"/>
                <a:ea typeface="Arial"/>
                <a:cs typeface="Arial"/>
                <a:sym typeface="Arial"/>
              </a:rPr>
              <a:t> that bridge organizational boundaries, public and private sector, and manage conflicts of interests, because in terms of big data, all corporations, state bodies and research universities are small.</a:t>
            </a:r>
            <a:endParaRPr sz="1400" b="0" i="0" u="none" strike="noStrike" cap="none">
              <a:solidFill>
                <a:srgbClr val="000000"/>
              </a:solidFill>
              <a:latin typeface="Arial"/>
              <a:ea typeface="Arial"/>
              <a:cs typeface="Arial"/>
              <a:sym typeface="Arial"/>
            </a:endParaRPr>
          </a:p>
        </p:txBody>
      </p:sp>
      <p:pic>
        <p:nvPicPr>
          <p:cNvPr id="499" name="Google Shape;499;p39"/>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9758575" y="2286683"/>
            <a:ext cx="2138060" cy="82198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02"/>
          <p:cNvSpPr txBox="1">
            <a:spLocks noGrp="1"/>
          </p:cNvSpPr>
          <p:nvPr>
            <p:ph type="title"/>
          </p:nvPr>
        </p:nvSpPr>
        <p:spPr>
          <a:xfrm>
            <a:off x="554736" y="1706563"/>
            <a:ext cx="4578096"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800">
                <a:solidFill>
                  <a:schemeClr val="dk2"/>
                </a:solidFill>
              </a:rPr>
              <a:t>Trustworthy AI</a:t>
            </a:r>
            <a:endParaRPr sz="4800"/>
          </a:p>
        </p:txBody>
      </p:sp>
      <p:sp>
        <p:nvSpPr>
          <p:cNvPr id="506" name="Google Shape;506;p102"/>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dirty="0">
                <a:solidFill>
                  <a:schemeClr val="lt1"/>
                </a:solidFill>
                <a:latin typeface="Arial"/>
                <a:ea typeface="Arial"/>
                <a:cs typeface="Arial"/>
                <a:sym typeface="Arial"/>
              </a:rPr>
              <a:t>05</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3"/>
          <p:cNvSpPr txBox="1">
            <a:spLocks noGrp="1"/>
          </p:cNvSpPr>
          <p:nvPr>
            <p:ph type="title"/>
          </p:nvPr>
        </p:nvSpPr>
        <p:spPr>
          <a:xfrm>
            <a:off x="554736" y="355092"/>
            <a:ext cx="5065776"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a:t>Knowledge-base design</a:t>
            </a:r>
            <a:endParaRPr/>
          </a:p>
        </p:txBody>
      </p:sp>
      <p:sp>
        <p:nvSpPr>
          <p:cNvPr id="557" name="Google Shape;557;p43"/>
          <p:cNvSpPr txBox="1"/>
          <p:nvPr/>
        </p:nvSpPr>
        <p:spPr>
          <a:xfrm>
            <a:off x="554735" y="1335539"/>
            <a:ext cx="5203127" cy="5601493"/>
          </a:xfrm>
          <a:prstGeom prst="rect">
            <a:avLst/>
          </a:prstGeom>
          <a:noFill/>
          <a:ln>
            <a:noFill/>
          </a:ln>
        </p:spPr>
        <p:txBody>
          <a:bodyPr spcFirstLastPara="1" wrap="square" lIns="0" tIns="45700" rIns="91425" bIns="45700" anchor="t" anchorCtr="0">
            <a:spAutoFit/>
          </a:bodyPr>
          <a:lstStyle/>
          <a:p>
            <a:pPr marL="342900" marR="0" lvl="0" indent="-342900" algn="l" rtl="0">
              <a:lnSpc>
                <a:spcPct val="100000"/>
              </a:lnSpc>
              <a:spcBef>
                <a:spcPts val="0"/>
              </a:spcBef>
              <a:spcAft>
                <a:spcPts val="0"/>
              </a:spcAft>
              <a:buClr>
                <a:schemeClr val="lt1"/>
              </a:buClr>
              <a:buSzPts val="1800"/>
              <a:buFont typeface="Arial"/>
              <a:buAutoNum type="arabicPeriod"/>
            </a:pPr>
            <a:r>
              <a:rPr lang="en-GB" sz="1800" b="0" i="0" u="none" strike="noStrike" cap="none" dirty="0">
                <a:solidFill>
                  <a:schemeClr val="lt1"/>
                </a:solidFill>
                <a:latin typeface="Arial"/>
                <a:ea typeface="Arial"/>
                <a:cs typeface="Arial"/>
                <a:sym typeface="Arial"/>
              </a:rPr>
              <a:t>Our overall aim is to show that we can locate more useful data and via increased</a:t>
            </a:r>
            <a:r>
              <a:rPr lang="hu-HU" sz="1800" b="0" i="0" u="none" strike="noStrike" cap="none" dirty="0">
                <a:solidFill>
                  <a:schemeClr val="lt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600"/>
              </a:spcBef>
              <a:spcAft>
                <a:spcPts val="0"/>
              </a:spcAft>
              <a:buClr>
                <a:schemeClr val="lt1"/>
              </a:buClr>
              <a:buSzPts val="1800"/>
              <a:buFont typeface="Arial"/>
              <a:buAutoNum type="arabicPeriod"/>
            </a:pPr>
            <a:r>
              <a:rPr lang="en-GB" sz="1800" b="0" i="0" u="none" strike="noStrike" cap="none" dirty="0">
                <a:solidFill>
                  <a:schemeClr val="lt1"/>
                </a:solidFill>
                <a:latin typeface="Arial"/>
                <a:ea typeface="Arial"/>
                <a:cs typeface="Arial"/>
                <a:sym typeface="Arial"/>
              </a:rPr>
              <a:t>Reprex </a:t>
            </a:r>
            <a:r>
              <a:rPr lang="en-GB" sz="1800" b="0" i="0" u="none" strike="noStrike" cap="none" dirty="0" err="1">
                <a:solidFill>
                  <a:schemeClr val="lt1"/>
                </a:solidFill>
                <a:latin typeface="Arial"/>
                <a:ea typeface="Arial"/>
                <a:cs typeface="Arial"/>
                <a:sym typeface="Arial"/>
              </a:rPr>
              <a:t>utili</a:t>
            </a:r>
            <a:r>
              <a:rPr lang="hu-HU" sz="1800" b="0" i="0" u="none" strike="noStrike" cap="none" dirty="0">
                <a:solidFill>
                  <a:schemeClr val="lt1"/>
                </a:solidFill>
                <a:latin typeface="Arial"/>
                <a:ea typeface="Arial"/>
                <a:cs typeface="Arial"/>
                <a:sym typeface="Arial"/>
              </a:rPr>
              <a:t>ses</a:t>
            </a:r>
            <a:r>
              <a:rPr lang="en-GB" sz="1800" b="0" i="0" u="none" strike="noStrike" cap="none" dirty="0">
                <a:solidFill>
                  <a:schemeClr val="lt1"/>
                </a:solidFill>
                <a:latin typeface="Arial"/>
                <a:ea typeface="Arial"/>
                <a:cs typeface="Arial"/>
                <a:sym typeface="Arial"/>
              </a:rPr>
              <a:t> </a:t>
            </a:r>
            <a:r>
              <a:rPr lang="en-GB" sz="1800" b="1" i="0" u="none" strike="noStrike" cap="none" dirty="0" err="1">
                <a:solidFill>
                  <a:srgbClr val="E88500"/>
                </a:solidFill>
                <a:latin typeface="Arial"/>
                <a:ea typeface="Arial"/>
                <a:cs typeface="Arial"/>
                <a:sym typeface="Arial"/>
              </a:rPr>
              <a:t>eXtreme</a:t>
            </a:r>
            <a:r>
              <a:rPr lang="en-GB" sz="1800" b="1" i="0" u="none" strike="noStrike" cap="none" dirty="0">
                <a:solidFill>
                  <a:srgbClr val="E88500"/>
                </a:solidFill>
                <a:latin typeface="Arial"/>
                <a:ea typeface="Arial"/>
                <a:cs typeface="Arial"/>
                <a:sym typeface="Arial"/>
              </a:rPr>
              <a:t> Design</a:t>
            </a:r>
            <a:r>
              <a:rPr lang="en-GB" sz="1800" b="0" i="0" u="none" strike="noStrike" cap="none" dirty="0">
                <a:solidFill>
                  <a:schemeClr val="lt1"/>
                </a:solidFill>
                <a:latin typeface="Arial"/>
                <a:ea typeface="Arial"/>
                <a:cs typeface="Arial"/>
                <a:sym typeface="Arial"/>
              </a:rPr>
              <a:t>, a UX-infused ontology pattern design method for interviewing internal and external stakeholders to set information needs, knowledge base competencies, and functional requirements for our new code.</a:t>
            </a:r>
            <a:endParaRPr lang="hu-HU" sz="1800" b="0" i="0" u="none" strike="noStrike" cap="none" dirty="0">
              <a:solidFill>
                <a:schemeClr val="lt1"/>
              </a:solidFill>
              <a:latin typeface="Arial"/>
              <a:ea typeface="Arial"/>
              <a:cs typeface="Arial"/>
              <a:sym typeface="Arial"/>
            </a:endParaRPr>
          </a:p>
          <a:p>
            <a:pPr marL="342900" marR="0" lvl="0" indent="-342900" algn="l" rtl="0">
              <a:lnSpc>
                <a:spcPct val="100000"/>
              </a:lnSpc>
              <a:spcBef>
                <a:spcPts val="600"/>
              </a:spcBef>
              <a:spcAft>
                <a:spcPts val="0"/>
              </a:spcAft>
              <a:buClr>
                <a:schemeClr val="lt1"/>
              </a:buClr>
              <a:buSzPts val="1800"/>
              <a:buFont typeface="Arial"/>
              <a:buAutoNum type="arabicPeriod"/>
            </a:pPr>
            <a:r>
              <a:rPr lang="hu-HU" sz="1800" b="0" i="0" u="none" strike="noStrike" cap="none" dirty="0">
                <a:solidFill>
                  <a:schemeClr val="lt1"/>
                </a:solidFill>
                <a:latin typeface="Arial"/>
                <a:ea typeface="Arial"/>
                <a:cs typeface="Arial"/>
                <a:sym typeface="Arial"/>
              </a:rPr>
              <a:t>The eXtreme Design method helps to translate the non</a:t>
            </a:r>
            <a:r>
              <a:rPr lang="hu-HU" sz="1800" dirty="0">
                <a:solidFill>
                  <a:schemeClr val="lt1"/>
                </a:solidFill>
              </a:rPr>
              <a:t>-technical expectations of ministry analysist into technical specifications for software and AI.</a:t>
            </a:r>
            <a:endParaRPr lang="hu-HU" sz="1800" b="0" i="0" u="none" strike="noStrike" cap="none" dirty="0">
              <a:solidFill>
                <a:schemeClr val="lt1"/>
              </a:solidFill>
              <a:latin typeface="Arial"/>
              <a:ea typeface="Arial"/>
              <a:cs typeface="Arial"/>
              <a:sym typeface="Arial"/>
            </a:endParaRPr>
          </a:p>
          <a:p>
            <a:pPr marL="342900" marR="0" lvl="0" indent="-342900" algn="l" rtl="0">
              <a:lnSpc>
                <a:spcPct val="100000"/>
              </a:lnSpc>
              <a:spcBef>
                <a:spcPts val="600"/>
              </a:spcBef>
              <a:spcAft>
                <a:spcPts val="0"/>
              </a:spcAft>
              <a:buClr>
                <a:schemeClr val="lt1"/>
              </a:buClr>
              <a:buSzPts val="1800"/>
              <a:buFont typeface="Arial"/>
              <a:buAutoNum type="arabicPeriod"/>
            </a:pPr>
            <a:r>
              <a:rPr lang="hu-HU" sz="1800" b="0" i="0" u="none" strike="noStrike" cap="none" dirty="0">
                <a:solidFill>
                  <a:schemeClr val="lt1"/>
                </a:solidFill>
                <a:latin typeface="Arial"/>
                <a:ea typeface="Arial"/>
                <a:cs typeface="Arial"/>
                <a:sym typeface="Arial"/>
              </a:rPr>
              <a:t>With the help of eXtreme Design we can design those information model patterns and software patterns that solve repeting problems. This ensures that the new registry will have the right data from the correct sources in the right form.</a:t>
            </a:r>
          </a:p>
          <a:p>
            <a:pPr marL="342900" marR="0" lvl="0" indent="-342900" algn="l" rtl="0">
              <a:lnSpc>
                <a:spcPct val="100000"/>
              </a:lnSpc>
              <a:spcBef>
                <a:spcPts val="600"/>
              </a:spcBef>
              <a:spcAft>
                <a:spcPts val="0"/>
              </a:spcAft>
              <a:buClr>
                <a:schemeClr val="lt1"/>
              </a:buClr>
              <a:buSzPts val="1800"/>
              <a:buFont typeface="Arial"/>
              <a:buAutoNum type="arabicPeriod"/>
            </a:pPr>
            <a:endParaRPr sz="1400" b="0" i="0" u="none" strike="noStrike" cap="none" dirty="0">
              <a:solidFill>
                <a:srgbClr val="000000"/>
              </a:solidFill>
              <a:latin typeface="Arial"/>
              <a:ea typeface="Arial"/>
              <a:cs typeface="Arial"/>
              <a:sym typeface="Arial"/>
            </a:endParaRPr>
          </a:p>
        </p:txBody>
      </p:sp>
      <p:sp>
        <p:nvSpPr>
          <p:cNvPr id="558" name="Google Shape;558;p43"/>
          <p:cNvSpPr txBox="1"/>
          <p:nvPr/>
        </p:nvSpPr>
        <p:spPr>
          <a:xfrm>
            <a:off x="7630160" y="100540"/>
            <a:ext cx="4007104" cy="12311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2"/>
              </a:buClr>
              <a:buSzPts val="800"/>
              <a:buFont typeface="Arial"/>
              <a:buChar char="​"/>
            </a:pPr>
            <a:r>
              <a:rPr lang="en-GB" sz="800" b="0" i="0" u="none" strike="noStrike" cap="none">
                <a:solidFill>
                  <a:srgbClr val="000000"/>
                </a:solidFill>
                <a:latin typeface="Arial"/>
                <a:ea typeface="Arial"/>
                <a:cs typeface="Arial"/>
                <a:sym typeface="Arial"/>
              </a:rPr>
              <a:t>04 </a:t>
            </a:r>
            <a:r>
              <a:rPr lang="en-GB" sz="800" b="0" i="0" u="none" strike="noStrike" cap="none">
                <a:solidFill>
                  <a:schemeClr val="dk2"/>
                </a:solidFill>
                <a:latin typeface="Arial"/>
                <a:ea typeface="Arial"/>
                <a:cs typeface="Arial"/>
                <a:sym typeface="Arial"/>
              </a:rPr>
              <a:t>Data coordination &amp; interoperability</a:t>
            </a:r>
            <a:endParaRPr sz="200" b="0" i="0" u="none" strike="noStrike" cap="none">
              <a:solidFill>
                <a:srgbClr val="000000"/>
              </a:solidFill>
              <a:latin typeface="Arial"/>
              <a:ea typeface="Arial"/>
              <a:cs typeface="Arial"/>
              <a:sym typeface="Arial"/>
            </a:endParaRPr>
          </a:p>
        </p:txBody>
      </p:sp>
      <p:pic>
        <p:nvPicPr>
          <p:cNvPr id="560" name="Google Shape;560;p43" descr="A person sitting at a table with a whiteboard and a person looking at a book&#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96000" y="1335539"/>
            <a:ext cx="6096000" cy="50321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6"/>
          <p:cNvSpPr txBox="1">
            <a:spLocks noGrp="1"/>
          </p:cNvSpPr>
          <p:nvPr>
            <p:ph type="title"/>
          </p:nvPr>
        </p:nvSpPr>
        <p:spPr>
          <a:xfrm>
            <a:off x="280766" y="610609"/>
            <a:ext cx="4002375" cy="489527"/>
          </a:xfrm>
          <a:prstGeom prst="rect">
            <a:avLst/>
          </a:prstGeom>
          <a:solidFill>
            <a:schemeClr val="tx1"/>
          </a:solid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1"/>
              </a:buClr>
              <a:buSzPts val="2500"/>
              <a:buFont typeface="Roboto Black"/>
              <a:buNone/>
            </a:pPr>
            <a:r>
              <a:rPr lang="en-GB" dirty="0"/>
              <a:t>Slovak Music Dataspace</a:t>
            </a:r>
            <a:endParaRPr dirty="0"/>
          </a:p>
        </p:txBody>
      </p:sp>
      <p:sp>
        <p:nvSpPr>
          <p:cNvPr id="317" name="Google Shape;317;p6"/>
          <p:cNvSpPr txBox="1">
            <a:spLocks noGrp="1"/>
          </p:cNvSpPr>
          <p:nvPr>
            <p:ph type="subTitle" idx="1"/>
          </p:nvPr>
        </p:nvSpPr>
        <p:spPr>
          <a:xfrm>
            <a:off x="180953" y="1100136"/>
            <a:ext cx="4202003" cy="55369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2"/>
              </a:buClr>
              <a:buSzPts val="1100"/>
              <a:buFont typeface="Arial"/>
              <a:buNone/>
            </a:pPr>
            <a:r>
              <a:rPr lang="en-GB" b="1" dirty="0">
                <a:solidFill>
                  <a:schemeClr val="dk2"/>
                </a:solidFill>
              </a:rPr>
              <a:t>Application layer</a:t>
            </a:r>
            <a:r>
              <a:rPr lang="en-GB" dirty="0">
                <a:solidFill>
                  <a:schemeClr val="dk2"/>
                </a:solidFill>
              </a:rPr>
              <a:t>: Listen Local Apps for radio or educational playlist editing.  Name Entity Matching and Name Entity Disambiguation for rights  management.</a:t>
            </a:r>
            <a:endParaRPr dirty="0"/>
          </a:p>
          <a:p>
            <a:pPr marL="0" lvl="0" indent="0" algn="l" rtl="0">
              <a:lnSpc>
                <a:spcPct val="115000"/>
              </a:lnSpc>
              <a:spcBef>
                <a:spcPts val="1200"/>
              </a:spcBef>
              <a:spcAft>
                <a:spcPts val="0"/>
              </a:spcAft>
              <a:buClr>
                <a:schemeClr val="dk2"/>
              </a:buClr>
              <a:buSzPts val="1100"/>
              <a:buFont typeface="Arial"/>
              <a:buNone/>
            </a:pPr>
            <a:r>
              <a:rPr lang="en-GB" b="1" dirty="0">
                <a:solidFill>
                  <a:schemeClr val="dk2"/>
                </a:solidFill>
              </a:rPr>
              <a:t>Semantic layer</a:t>
            </a:r>
            <a:r>
              <a:rPr lang="en-GB" dirty="0">
                <a:solidFill>
                  <a:schemeClr val="dk2"/>
                </a:solidFill>
              </a:rPr>
              <a:t>: data coordination among public, private, local and international data owners.</a:t>
            </a:r>
            <a:endParaRPr dirty="0"/>
          </a:p>
          <a:p>
            <a:pPr marL="0" lvl="0" indent="0" algn="l" rtl="0">
              <a:lnSpc>
                <a:spcPct val="115000"/>
              </a:lnSpc>
              <a:spcBef>
                <a:spcPts val="1200"/>
              </a:spcBef>
              <a:spcAft>
                <a:spcPts val="0"/>
              </a:spcAft>
              <a:buClr>
                <a:schemeClr val="dk2"/>
              </a:buClr>
              <a:buSzPts val="1100"/>
              <a:buFont typeface="Arial"/>
              <a:buNone/>
            </a:pPr>
            <a:r>
              <a:rPr lang="en-GB" b="1" dirty="0">
                <a:solidFill>
                  <a:schemeClr val="dk2"/>
                </a:solidFill>
              </a:rPr>
              <a:t>Database layer</a:t>
            </a:r>
            <a:r>
              <a:rPr lang="en-GB" dirty="0">
                <a:solidFill>
                  <a:schemeClr val="dk2"/>
                </a:solidFill>
              </a:rPr>
              <a:t>: databases of participating organisations, shared only as needed and as permitted.</a:t>
            </a:r>
            <a:endParaRPr dirty="0"/>
          </a:p>
          <a:p>
            <a:pPr marL="0" lvl="0" indent="0" algn="l" rtl="0">
              <a:lnSpc>
                <a:spcPct val="115000"/>
              </a:lnSpc>
              <a:spcBef>
                <a:spcPts val="1200"/>
              </a:spcBef>
              <a:spcAft>
                <a:spcPts val="0"/>
              </a:spcAft>
              <a:buClr>
                <a:schemeClr val="dk2"/>
              </a:buClr>
              <a:buSzPts val="1100"/>
              <a:buFont typeface="Arial"/>
              <a:buNone/>
            </a:pPr>
            <a:r>
              <a:rPr lang="en-GB" b="1" dirty="0">
                <a:solidFill>
                  <a:schemeClr val="dk2"/>
                </a:solidFill>
              </a:rPr>
              <a:t>Collection layer: </a:t>
            </a:r>
            <a:r>
              <a:rPr lang="en-GB" dirty="0">
                <a:solidFill>
                  <a:schemeClr val="dk2"/>
                </a:solidFill>
              </a:rPr>
              <a:t>data collection internally (</a:t>
            </a:r>
            <a:r>
              <a:rPr lang="hu-HU" dirty="0">
                <a:solidFill>
                  <a:schemeClr val="dk2"/>
                </a:solidFill>
              </a:rPr>
              <a:t>existing databases, registers, membership lists</a:t>
            </a:r>
            <a:r>
              <a:rPr lang="en-GB" dirty="0">
                <a:solidFill>
                  <a:schemeClr val="dk2"/>
                </a:solidFill>
              </a:rPr>
              <a:t>) and external data sources.</a:t>
            </a:r>
            <a:endParaRPr dirty="0"/>
          </a:p>
          <a:p>
            <a:pPr marL="0" lvl="0" indent="0" algn="l" rtl="0">
              <a:lnSpc>
                <a:spcPct val="100000"/>
              </a:lnSpc>
              <a:spcBef>
                <a:spcPts val="1200"/>
              </a:spcBef>
              <a:spcAft>
                <a:spcPts val="0"/>
              </a:spcAft>
              <a:buClr>
                <a:schemeClr val="lt1"/>
              </a:buClr>
              <a:buSzPts val="2000"/>
              <a:buNone/>
            </a:pPr>
            <a:endParaRPr sz="2000" dirty="0">
              <a:latin typeface="Roboto Black"/>
              <a:ea typeface="Roboto Black"/>
              <a:cs typeface="Roboto Black"/>
              <a:sym typeface="Roboto Black"/>
            </a:endParaRPr>
          </a:p>
        </p:txBody>
      </p:sp>
      <p:sp>
        <p:nvSpPr>
          <p:cNvPr id="318" name="Google Shape;318;p6"/>
          <p:cNvSpPr txBox="1">
            <a:spLocks noGrp="1"/>
          </p:cNvSpPr>
          <p:nvPr>
            <p:ph type="body" idx="2"/>
          </p:nvPr>
        </p:nvSpPr>
        <p:spPr>
          <a:xfrm>
            <a:off x="7630160" y="81304"/>
            <a:ext cx="4007104" cy="161583"/>
          </a:xfrm>
          <a:prstGeom prst="rect">
            <a:avLst/>
          </a:prstGeom>
          <a:noFill/>
          <a:ln>
            <a:noFill/>
          </a:ln>
        </p:spPr>
        <p:txBody>
          <a:bodyPr spcFirstLastPara="1" wrap="square" lIns="0" tIns="0" rIns="0" bIns="0" anchor="ctr" anchorCtr="0">
            <a:spAutoFit/>
          </a:bodyPr>
          <a:lstStyle/>
          <a:p>
            <a:r>
              <a:rPr lang="en-GB" dirty="0"/>
              <a:t>Reprex: Slovak Cultural Dataspace</a:t>
            </a:r>
          </a:p>
        </p:txBody>
      </p:sp>
      <p:sp>
        <p:nvSpPr>
          <p:cNvPr id="319" name="Google Shape;319;p6"/>
          <p:cNvSpPr/>
          <p:nvPr/>
        </p:nvSpPr>
        <p:spPr>
          <a:xfrm>
            <a:off x="4676503" y="346760"/>
            <a:ext cx="7234732" cy="6067103"/>
          </a:xfrm>
          <a:prstGeom prst="rect">
            <a:avLst/>
          </a:prstGeom>
          <a:solidFill>
            <a:schemeClr val="dk1"/>
          </a:solidFill>
          <a:ln w="25400" cap="flat" cmpd="sng">
            <a:solidFill>
              <a:srgbClr val="0079B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0" name="Google Shape;320;p6" descr="A screen shot of a computer&#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546969" y="2312125"/>
            <a:ext cx="7464078" cy="2664824"/>
          </a:xfrm>
          <a:prstGeom prst="rect">
            <a:avLst/>
          </a:prstGeom>
          <a:noFill/>
          <a:ln>
            <a:noFill/>
          </a:ln>
        </p:spPr>
      </p:pic>
      <p:pic>
        <p:nvPicPr>
          <p:cNvPr id="326" name="Google Shape;326;p6" descr="A képen Grafika, művészet, szimbólum, kör látható&#10;&#10;Automatikusan generált leírás"/>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666201" y="1150871"/>
            <a:ext cx="117811" cy="117811"/>
          </a:xfrm>
          <a:prstGeom prst="rect">
            <a:avLst/>
          </a:prstGeom>
          <a:noFill/>
          <a:ln>
            <a:noFill/>
          </a:ln>
        </p:spPr>
      </p:pic>
      <p:grpSp>
        <p:nvGrpSpPr>
          <p:cNvPr id="328" name="Google Shape;328;p6"/>
          <p:cNvGrpSpPr/>
          <p:nvPr/>
        </p:nvGrpSpPr>
        <p:grpSpPr>
          <a:xfrm>
            <a:off x="10481268" y="464927"/>
            <a:ext cx="1369858" cy="1459990"/>
            <a:chOff x="10119558" y="346760"/>
            <a:chExt cx="1667338" cy="1667338"/>
          </a:xfrm>
        </p:grpSpPr>
        <p:grpSp>
          <p:nvGrpSpPr>
            <p:cNvPr id="329" name="Google Shape;329;p6"/>
            <p:cNvGrpSpPr/>
            <p:nvPr/>
          </p:nvGrpSpPr>
          <p:grpSpPr>
            <a:xfrm>
              <a:off x="10465050" y="824296"/>
              <a:ext cx="1093746" cy="1105276"/>
              <a:chOff x="10465050" y="824296"/>
              <a:chExt cx="1093746" cy="1105276"/>
            </a:xfrm>
          </p:grpSpPr>
          <p:pic>
            <p:nvPicPr>
              <p:cNvPr id="330" name="Google Shape;330;p6" descr="Satellite PNG transparent image download, size: 3000x2184px"/>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rot="-2341207">
                <a:off x="10569209" y="1078140"/>
                <a:ext cx="885428" cy="644599"/>
              </a:xfrm>
              <a:prstGeom prst="rect">
                <a:avLst/>
              </a:prstGeom>
              <a:noFill/>
              <a:ln>
                <a:noFill/>
              </a:ln>
            </p:spPr>
          </p:pic>
          <p:pic>
            <p:nvPicPr>
              <p:cNvPr id="331" name="Google Shape;331;p6" descr="A blue line drawing of a stage&#10;&#10;Description automatically generated"/>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578220" y="824296"/>
                <a:ext cx="504462" cy="504462"/>
              </a:xfrm>
              <a:prstGeom prst="rect">
                <a:avLst/>
              </a:prstGeom>
              <a:noFill/>
              <a:ln>
                <a:noFill/>
              </a:ln>
            </p:spPr>
          </p:pic>
        </p:grpSp>
        <p:pic>
          <p:nvPicPr>
            <p:cNvPr id="332" name="Google Shape;332;p6" descr="Felhő körvonalas"/>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0119558" y="346760"/>
              <a:ext cx="1667338" cy="1667338"/>
            </a:xfrm>
            <a:prstGeom prst="rect">
              <a:avLst/>
            </a:prstGeom>
            <a:noFill/>
            <a:ln>
              <a:noFill/>
            </a:ln>
          </p:spPr>
        </p:pic>
      </p:grpSp>
      <p:sp>
        <p:nvSpPr>
          <p:cNvPr id="333" name="Google Shape;333;p6"/>
          <p:cNvSpPr txBox="1"/>
          <p:nvPr/>
        </p:nvSpPr>
        <p:spPr>
          <a:xfrm>
            <a:off x="10858097" y="1736660"/>
            <a:ext cx="1072352" cy="24808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Digital Twin</a:t>
            </a:r>
            <a:endParaRPr/>
          </a:p>
        </p:txBody>
      </p:sp>
      <p:pic>
        <p:nvPicPr>
          <p:cNvPr id="334" name="Google Shape;334;p6" descr="A képen Grafika, Színesség, kör, Grafikus tervezés látható&#10;&#10;Automatikusan generált leírás"/>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011963" y="869200"/>
            <a:ext cx="718183" cy="718183"/>
          </a:xfrm>
          <a:prstGeom prst="rect">
            <a:avLst/>
          </a:prstGeom>
          <a:noFill/>
          <a:ln>
            <a:noFill/>
          </a:ln>
        </p:spPr>
      </p:pic>
      <p:pic>
        <p:nvPicPr>
          <p:cNvPr id="335" name="Google Shape;335;p6" descr="A képen képernyőkép, clipart, Grafika, rajzfilm látható&#10;&#10;Automatikusan generált leírás"/>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8259174" y="808339"/>
            <a:ext cx="821060" cy="821060"/>
          </a:xfrm>
          <a:prstGeom prst="rect">
            <a:avLst/>
          </a:prstGeom>
          <a:noFill/>
          <a:ln>
            <a:noFill/>
          </a:ln>
        </p:spPr>
      </p:pic>
      <p:pic>
        <p:nvPicPr>
          <p:cNvPr id="336" name="Google Shape;336;p6" descr="A képen Színesség, képernyőkép, pixel látható&#10;&#10;Automatikusan generált leírás"/>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9568860" y="843199"/>
            <a:ext cx="658918" cy="658918"/>
          </a:xfrm>
          <a:prstGeom prst="rect">
            <a:avLst/>
          </a:prstGeom>
          <a:noFill/>
          <a:ln>
            <a:noFill/>
          </a:ln>
        </p:spPr>
      </p:pic>
      <p:pic>
        <p:nvPicPr>
          <p:cNvPr id="337" name="Google Shape;337;p6" descr="A képen kör látható&#10;&#10;Automatikusan generált leírás"/>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5006837" y="883839"/>
            <a:ext cx="655543" cy="655543"/>
          </a:xfrm>
          <a:prstGeom prst="rect">
            <a:avLst/>
          </a:prstGeom>
          <a:noFill/>
          <a:ln>
            <a:noFill/>
          </a:ln>
        </p:spPr>
      </p:pic>
      <p:pic>
        <p:nvPicPr>
          <p:cNvPr id="341" name="Google Shape;341;p6" descr="A képen clipart, rajzfilm látható&#10;&#10;Automatikusan generált leírás"/>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7041768" y="817762"/>
            <a:ext cx="821061" cy="821061"/>
          </a:xfrm>
          <a:prstGeom prst="rect">
            <a:avLst/>
          </a:prstGeom>
          <a:noFill/>
          <a:ln>
            <a:noFill/>
          </a:ln>
        </p:spPr>
      </p:pic>
      <p:sp>
        <p:nvSpPr>
          <p:cNvPr id="342" name="Google Shape;342;p6"/>
          <p:cNvSpPr txBox="1"/>
          <p:nvPr/>
        </p:nvSpPr>
        <p:spPr>
          <a:xfrm>
            <a:off x="4776318" y="1827547"/>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Machine Learning</a:t>
            </a:r>
            <a:endParaRPr/>
          </a:p>
        </p:txBody>
      </p:sp>
      <p:sp>
        <p:nvSpPr>
          <p:cNvPr id="343" name="Google Shape;343;p6"/>
          <p:cNvSpPr txBox="1"/>
          <p:nvPr/>
        </p:nvSpPr>
        <p:spPr>
          <a:xfrm>
            <a:off x="5834126" y="1860700"/>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Artificial Intelligence</a:t>
            </a:r>
            <a:endParaRPr/>
          </a:p>
        </p:txBody>
      </p:sp>
      <p:sp>
        <p:nvSpPr>
          <p:cNvPr id="344" name="Google Shape;344;p6"/>
          <p:cNvSpPr txBox="1"/>
          <p:nvPr/>
        </p:nvSpPr>
        <p:spPr>
          <a:xfrm>
            <a:off x="6916122" y="1746733"/>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Users</a:t>
            </a:r>
            <a:endParaRPr/>
          </a:p>
        </p:txBody>
      </p:sp>
      <p:sp>
        <p:nvSpPr>
          <p:cNvPr id="345" name="Google Shape;345;p6"/>
          <p:cNvSpPr txBox="1"/>
          <p:nvPr/>
        </p:nvSpPr>
        <p:spPr>
          <a:xfrm>
            <a:off x="8149866" y="1756579"/>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Applications</a:t>
            </a:r>
            <a:endParaRPr/>
          </a:p>
        </p:txBody>
      </p:sp>
      <p:sp>
        <p:nvSpPr>
          <p:cNvPr id="346" name="Google Shape;346;p6"/>
          <p:cNvSpPr txBox="1"/>
          <p:nvPr/>
        </p:nvSpPr>
        <p:spPr>
          <a:xfrm>
            <a:off x="9368991" y="1827547"/>
            <a:ext cx="1072352" cy="24808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1"/>
              </a:buClr>
              <a:buSzPts val="2500"/>
              <a:buFont typeface="Roboto Black"/>
              <a:buNone/>
            </a:pPr>
            <a:r>
              <a:rPr lang="en-GB" sz="1200" b="0" i="0" u="none" strike="noStrike" cap="none">
                <a:solidFill>
                  <a:schemeClr val="lt1"/>
                </a:solidFill>
                <a:latin typeface="Arial"/>
                <a:ea typeface="Arial"/>
                <a:cs typeface="Arial"/>
                <a:sym typeface="Arial"/>
              </a:rPr>
              <a:t>Decision Support</a:t>
            </a:r>
            <a:endParaRPr/>
          </a:p>
        </p:txBody>
      </p:sp>
      <p:cxnSp>
        <p:nvCxnSpPr>
          <p:cNvPr id="347" name="Google Shape;347;p6"/>
          <p:cNvCxnSpPr/>
          <p:nvPr/>
        </p:nvCxnSpPr>
        <p:spPr>
          <a:xfrm>
            <a:off x="8198826" y="4497479"/>
            <a:ext cx="0" cy="248641"/>
          </a:xfrm>
          <a:prstGeom prst="straightConnector1">
            <a:avLst/>
          </a:prstGeom>
          <a:noFill/>
          <a:ln w="19050" cap="rnd" cmpd="sng">
            <a:solidFill>
              <a:srgbClr val="9B9B9B"/>
            </a:solidFill>
            <a:prstDash val="dot"/>
            <a:round/>
            <a:headEnd type="none" w="sm" len="sm"/>
            <a:tailEnd type="none" w="sm" len="sm"/>
          </a:ln>
        </p:spPr>
      </p:cxnSp>
      <p:cxnSp>
        <p:nvCxnSpPr>
          <p:cNvPr id="348" name="Google Shape;348;p6"/>
          <p:cNvCxnSpPr/>
          <p:nvPr/>
        </p:nvCxnSpPr>
        <p:spPr>
          <a:xfrm>
            <a:off x="6154491" y="4457398"/>
            <a:ext cx="215811" cy="1429849"/>
          </a:xfrm>
          <a:prstGeom prst="straightConnector1">
            <a:avLst/>
          </a:prstGeom>
          <a:noFill/>
          <a:ln w="19050" cap="rnd" cmpd="sng">
            <a:solidFill>
              <a:srgbClr val="9B9B9B"/>
            </a:solidFill>
            <a:prstDash val="dot"/>
            <a:round/>
            <a:headEnd type="none" w="sm" len="sm"/>
            <a:tailEnd type="none" w="sm" len="sm"/>
          </a:ln>
        </p:spPr>
      </p:cxnSp>
      <p:cxnSp>
        <p:nvCxnSpPr>
          <p:cNvPr id="349" name="Google Shape;349;p6"/>
          <p:cNvCxnSpPr/>
          <p:nvPr/>
        </p:nvCxnSpPr>
        <p:spPr>
          <a:xfrm>
            <a:off x="5438498" y="3533366"/>
            <a:ext cx="483533" cy="383314"/>
          </a:xfrm>
          <a:prstGeom prst="straightConnector1">
            <a:avLst/>
          </a:prstGeom>
          <a:noFill/>
          <a:ln w="19050" cap="rnd" cmpd="sng">
            <a:solidFill>
              <a:srgbClr val="9B9B9B"/>
            </a:solidFill>
            <a:prstDash val="dot"/>
            <a:round/>
            <a:headEnd type="none" w="sm" len="sm"/>
            <a:tailEnd type="none" w="sm" len="sm"/>
          </a:ln>
        </p:spPr>
      </p:cxnSp>
      <p:sp>
        <p:nvSpPr>
          <p:cNvPr id="4" name="Rectangle 3">
            <a:extLst>
              <a:ext uri="{FF2B5EF4-FFF2-40B4-BE49-F238E27FC236}">
                <a16:creationId xmlns:a16="http://schemas.microsoft.com/office/drawing/2014/main" id="{57D5B52E-3F82-95D6-937E-93017BA10894}"/>
              </a:ext>
            </a:extLst>
          </p:cNvPr>
          <p:cNvSpPr/>
          <p:nvPr/>
        </p:nvSpPr>
        <p:spPr>
          <a:xfrm>
            <a:off x="137006" y="559713"/>
            <a:ext cx="4002379" cy="63520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Clr>
                <a:schemeClr val="lt1"/>
              </a:buClr>
              <a:buSzPts val="2500"/>
            </a:pPr>
            <a:r>
              <a:rPr lang="en-GB" sz="2500" b="1" dirty="0">
                <a:latin typeface="Roboto Black"/>
                <a:ea typeface="Roboto Black"/>
                <a:sym typeface="Roboto Black"/>
              </a:rPr>
              <a:t>Slovak Cultural Dataspace</a:t>
            </a:r>
          </a:p>
        </p:txBody>
      </p:sp>
      <p:grpSp>
        <p:nvGrpSpPr>
          <p:cNvPr id="7" name="Group 6">
            <a:extLst>
              <a:ext uri="{FF2B5EF4-FFF2-40B4-BE49-F238E27FC236}">
                <a16:creationId xmlns:a16="http://schemas.microsoft.com/office/drawing/2014/main" id="{C9C31255-0843-1CBE-8B66-0CC39A861311}"/>
              </a:ext>
            </a:extLst>
          </p:cNvPr>
          <p:cNvGrpSpPr/>
          <p:nvPr/>
        </p:nvGrpSpPr>
        <p:grpSpPr>
          <a:xfrm>
            <a:off x="4807215" y="4438013"/>
            <a:ext cx="6995759" cy="1880359"/>
            <a:chOff x="4807215" y="4438013"/>
            <a:chExt cx="6995759" cy="1880359"/>
          </a:xfrm>
        </p:grpSpPr>
        <p:pic>
          <p:nvPicPr>
            <p:cNvPr id="322" name="Google Shape;322;p6" descr="A blue and yellow square with black letters&#10;&#10;Description automatically generated"/>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8843881" y="4934444"/>
              <a:ext cx="751931" cy="425199"/>
            </a:xfrm>
            <a:prstGeom prst="rect">
              <a:avLst/>
            </a:prstGeom>
            <a:noFill/>
            <a:ln>
              <a:noFill/>
            </a:ln>
          </p:spPr>
        </p:pic>
        <p:pic>
          <p:nvPicPr>
            <p:cNvPr id="323" name="Google Shape;323;p6" descr="Hudobné centrum - YouTube"/>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8823735" y="5455133"/>
              <a:ext cx="863239" cy="863239"/>
            </a:xfrm>
            <a:prstGeom prst="rect">
              <a:avLst/>
            </a:prstGeom>
            <a:noFill/>
            <a:ln>
              <a:noFill/>
            </a:ln>
          </p:spPr>
        </p:pic>
        <p:pic>
          <p:nvPicPr>
            <p:cNvPr id="325" name="Google Shape;325;p6" descr="Ministry of Culture of the Slovak Republic - Cultural Routes"/>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9846395" y="5390514"/>
              <a:ext cx="1699260" cy="509778"/>
            </a:xfrm>
            <a:prstGeom prst="rect">
              <a:avLst/>
            </a:prstGeom>
            <a:noFill/>
            <a:ln>
              <a:noFill/>
            </a:ln>
          </p:spPr>
        </p:pic>
        <p:pic>
          <p:nvPicPr>
            <p:cNvPr id="338" name="Google Shape;338;p6" descr="Štatistický úrad SR - Home"/>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807215" y="5039298"/>
              <a:ext cx="1336666" cy="509778"/>
            </a:xfrm>
            <a:prstGeom prst="rect">
              <a:avLst/>
            </a:prstGeom>
            <a:noFill/>
            <a:ln>
              <a:noFill/>
            </a:ln>
          </p:spPr>
        </p:pic>
        <p:pic>
          <p:nvPicPr>
            <p:cNvPr id="340" name="Google Shape;340;p6" descr="Satellite PNG transparent image download, size: 3000x2184px"/>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rot="-2341207">
              <a:off x="9871726" y="4776162"/>
              <a:ext cx="966791" cy="750143"/>
            </a:xfrm>
            <a:prstGeom prst="rect">
              <a:avLst/>
            </a:prstGeom>
            <a:noFill/>
            <a:ln>
              <a:noFill/>
            </a:ln>
          </p:spPr>
        </p:pic>
        <p:pic>
          <p:nvPicPr>
            <p:cNvPr id="2" name="Google Shape;93;p2" descr="A white and grey rectangular object&#10;&#10;Description automatically generated with medium confidence">
              <a:extLst>
                <a:ext uri="{FF2B5EF4-FFF2-40B4-BE49-F238E27FC236}">
                  <a16:creationId xmlns:a16="http://schemas.microsoft.com/office/drawing/2014/main" id="{7FBB2798-6723-B447-394F-050EB04548DE}"/>
                </a:ext>
              </a:extLst>
            </p:cNvPr>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7348130" y="4618657"/>
              <a:ext cx="340341" cy="654534"/>
            </a:xfrm>
            <a:prstGeom prst="rect">
              <a:avLst/>
            </a:prstGeom>
            <a:noFill/>
            <a:ln>
              <a:noFill/>
            </a:ln>
          </p:spPr>
        </p:pic>
        <p:pic>
          <p:nvPicPr>
            <p:cNvPr id="3" name="Google Shape;97;p2" descr="A blue line drawing of a stage&#10;&#10;Description automatically generated">
              <a:extLst>
                <a:ext uri="{FF2B5EF4-FFF2-40B4-BE49-F238E27FC236}">
                  <a16:creationId xmlns:a16="http://schemas.microsoft.com/office/drawing/2014/main" id="{EACF7542-CF55-F493-83C4-066BFE6E76CD}"/>
                </a:ext>
              </a:extLst>
            </p:cNvPr>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897611" y="4438013"/>
              <a:ext cx="608359" cy="549319"/>
            </a:xfrm>
            <a:prstGeom prst="rect">
              <a:avLst/>
            </a:prstGeom>
            <a:noFill/>
            <a:ln>
              <a:noFill/>
            </a:ln>
          </p:spPr>
        </p:pic>
        <p:pic>
          <p:nvPicPr>
            <p:cNvPr id="2050" name="Picture 2" descr="Slovenská národná knižnica Author Profile | FlipHTML5 Publisher">
              <a:extLst>
                <a:ext uri="{FF2B5EF4-FFF2-40B4-BE49-F238E27FC236}">
                  <a16:creationId xmlns:a16="http://schemas.microsoft.com/office/drawing/2014/main" id="{78C36863-CFD4-1F40-B435-E14CDBCB6670}"/>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1023269" y="4916029"/>
              <a:ext cx="779705" cy="7797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04A0E6C5-AF17-3AB8-A2CA-CF2DEED13564}"/>
              </a:ext>
            </a:extLst>
          </p:cNvPr>
          <p:cNvGrpSpPr/>
          <p:nvPr/>
        </p:nvGrpSpPr>
        <p:grpSpPr>
          <a:xfrm>
            <a:off x="4843871" y="4751872"/>
            <a:ext cx="6916633" cy="1901083"/>
            <a:chOff x="4900033" y="4908315"/>
            <a:chExt cx="6916633" cy="1901083"/>
          </a:xfrm>
        </p:grpSpPr>
        <p:pic>
          <p:nvPicPr>
            <p:cNvPr id="321" name="Google Shape;321;p6" descr="undefined"/>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6437428" y="4908315"/>
              <a:ext cx="873918" cy="846296"/>
            </a:xfrm>
            <a:prstGeom prst="rect">
              <a:avLst/>
            </a:prstGeom>
            <a:noFill/>
            <a:ln>
              <a:noFill/>
            </a:ln>
          </p:spPr>
        </p:pic>
        <p:pic>
          <p:nvPicPr>
            <p:cNvPr id="324" name="Google Shape;324;p6" descr="National and University Library of Slovenia, Ljubljana, Slovenia — Google  Arts &amp; Culture"/>
            <p:cNvPicPr preferRelativeResize="0"/>
            <p:nvPr/>
          </p:nvPicPr>
          <p:blipFill rotWithShape="1">
            <a:blip r:embed="rId22" cstate="email">
              <a:alphaModFix/>
              <a:extLst>
                <a:ext uri="{28A0092B-C50C-407E-A947-70E740481C1C}">
                  <a14:useLocalDpi xmlns:a14="http://schemas.microsoft.com/office/drawing/2010/main"/>
                </a:ext>
              </a:extLst>
            </a:blip>
            <a:srcRect/>
            <a:stretch/>
          </p:blipFill>
          <p:spPr>
            <a:xfrm>
              <a:off x="7612901" y="4987645"/>
              <a:ext cx="984177" cy="766966"/>
            </a:xfrm>
            <a:prstGeom prst="rect">
              <a:avLst/>
            </a:prstGeom>
            <a:noFill/>
            <a:ln>
              <a:noFill/>
            </a:ln>
          </p:spPr>
        </p:pic>
        <p:pic>
          <p:nvPicPr>
            <p:cNvPr id="339" name="Google Shape;339;p6" descr="For FinStat, we adjusted their contracts with developers focusing on  copyright"/>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5141440" y="5484381"/>
              <a:ext cx="2650034" cy="1325017"/>
            </a:xfrm>
            <a:prstGeom prst="rect">
              <a:avLst/>
            </a:prstGeom>
            <a:noFill/>
            <a:ln>
              <a:noFill/>
            </a:ln>
          </p:spPr>
        </p:pic>
        <p:pic>
          <p:nvPicPr>
            <p:cNvPr id="2052" name="Picture 4">
              <a:extLst>
                <a:ext uri="{FF2B5EF4-FFF2-40B4-BE49-F238E27FC236}">
                  <a16:creationId xmlns:a16="http://schemas.microsoft.com/office/drawing/2014/main" id="{6CA31BF0-96EA-F640-972A-DDCE1CB9014E}"/>
                </a:ext>
              </a:extLst>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7438757" y="5890145"/>
              <a:ext cx="1271649" cy="47786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Západoslovenské múzeum v Trnave">
              <a:extLst>
                <a:ext uri="{FF2B5EF4-FFF2-40B4-BE49-F238E27FC236}">
                  <a16:creationId xmlns:a16="http://schemas.microsoft.com/office/drawing/2014/main" id="{5ED8F3C5-A817-584F-BDBA-7950B7BC17F5}"/>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4900033" y="5724345"/>
              <a:ext cx="547747" cy="5396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ýchodoslovenská galéria">
              <a:extLst>
                <a:ext uri="{FF2B5EF4-FFF2-40B4-BE49-F238E27FC236}">
                  <a16:creationId xmlns:a16="http://schemas.microsoft.com/office/drawing/2014/main" id="{6880D907-05AF-7C4B-9A28-ABE2321AE792}"/>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l="8127" t="38766" r="8736" b="39770"/>
            <a:stretch/>
          </p:blipFill>
          <p:spPr bwMode="auto">
            <a:xfrm>
              <a:off x="9917128" y="6014801"/>
              <a:ext cx="1899538" cy="3269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0633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05"/>
          <p:cNvSpPr txBox="1">
            <a:spLocks noGrp="1"/>
          </p:cNvSpPr>
          <p:nvPr>
            <p:ph type="title"/>
          </p:nvPr>
        </p:nvSpPr>
        <p:spPr>
          <a:xfrm>
            <a:off x="554736" y="1706563"/>
            <a:ext cx="4578096"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800" dirty="0">
                <a:solidFill>
                  <a:schemeClr val="dk2"/>
                </a:solidFill>
              </a:rPr>
              <a:t>Extension to inventory management</a:t>
            </a:r>
            <a:endParaRPr sz="4800" dirty="0"/>
          </a:p>
        </p:txBody>
      </p:sp>
      <p:sp>
        <p:nvSpPr>
          <p:cNvPr id="530" name="Google Shape;530;p105"/>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dirty="0">
                <a:solidFill>
                  <a:schemeClr val="lt1"/>
                </a:solidFill>
                <a:latin typeface="Arial"/>
                <a:ea typeface="Arial"/>
                <a:cs typeface="Arial"/>
                <a:sym typeface="Arial"/>
              </a:rPr>
              <a:t>06</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1200"/>
              </a:spcBef>
              <a:spcAft>
                <a:spcPts val="1200"/>
              </a:spcAft>
              <a:buClr>
                <a:schemeClr val="dk2"/>
              </a:buClr>
              <a:buSzPts val="1100"/>
              <a:buFont typeface="Arial"/>
              <a:buNone/>
            </a:pPr>
            <a:r>
              <a:rPr lang="en-GB">
                <a:solidFill>
                  <a:schemeClr val="dk2"/>
                </a:solidFill>
                <a:latin typeface="Roboto"/>
                <a:ea typeface="Roboto"/>
                <a:cs typeface="Roboto"/>
                <a:sym typeface="Roboto"/>
              </a:rPr>
              <a:t>Public-Private Partnership for trustworthy music data</a:t>
            </a:r>
            <a:endParaRPr b="0"/>
          </a:p>
        </p:txBody>
      </p:sp>
      <p:sp>
        <p:nvSpPr>
          <p:cNvPr id="536" name="Google Shape;536;p34"/>
          <p:cNvSpPr txBox="1">
            <a:spLocks noGrp="1"/>
          </p:cNvSpPr>
          <p:nvPr>
            <p:ph type="subTitle" idx="1"/>
          </p:nvPr>
        </p:nvSpPr>
        <p:spPr>
          <a:xfrm>
            <a:off x="568822" y="1016903"/>
            <a:ext cx="11082528" cy="276999"/>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Clr>
                <a:schemeClr val="dk2"/>
              </a:buClr>
              <a:buSzPts val="1100"/>
              <a:buFont typeface="Arial"/>
              <a:buNone/>
            </a:pPr>
            <a:r>
              <a:rPr lang="en-GB">
                <a:solidFill>
                  <a:schemeClr val="dk2"/>
                </a:solidFill>
              </a:rPr>
              <a:t>We create data (sharing) spaces that not only follow the architecture of the </a:t>
            </a:r>
            <a:r>
              <a:rPr lang="en-GB">
                <a:solidFill>
                  <a:srgbClr val="00B0F0"/>
                </a:solidFill>
              </a:rPr>
              <a:t>European Interoperability Framework </a:t>
            </a:r>
            <a:r>
              <a:rPr lang="en-GB">
                <a:solidFill>
                  <a:schemeClr val="dk2"/>
                </a:solidFill>
              </a:rPr>
              <a:t>but extend the use of these interoperability standards among private partners</a:t>
            </a:r>
            <a:endParaRPr/>
          </a:p>
          <a:p>
            <a:pPr marL="0" lvl="0" indent="0" algn="l" rtl="0">
              <a:lnSpc>
                <a:spcPct val="100000"/>
              </a:lnSpc>
              <a:spcBef>
                <a:spcPts val="1200"/>
              </a:spcBef>
              <a:spcAft>
                <a:spcPts val="0"/>
              </a:spcAft>
              <a:buClr>
                <a:schemeClr val="lt2"/>
              </a:buClr>
              <a:buSzPts val="1800"/>
              <a:buNone/>
            </a:pPr>
            <a:endParaRPr/>
          </a:p>
        </p:txBody>
      </p:sp>
      <p:sp>
        <p:nvSpPr>
          <p:cNvPr id="537" name="Google Shape;537;p34"/>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sz="800">
                <a:solidFill>
                  <a:schemeClr val="dk2"/>
                </a:solidFill>
              </a:rPr>
              <a:t>04 Data coordination &amp; interoperability</a:t>
            </a:r>
            <a:endParaRPr/>
          </a:p>
        </p:txBody>
      </p:sp>
      <p:sp>
        <p:nvSpPr>
          <p:cNvPr id="538" name="Google Shape;538;p34"/>
          <p:cNvSpPr txBox="1"/>
          <p:nvPr/>
        </p:nvSpPr>
        <p:spPr>
          <a:xfrm>
            <a:off x="1003761" y="2339265"/>
            <a:ext cx="2913000" cy="1969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Open Science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GB" sz="1200" b="0" i="0" u="none" strike="noStrike" cap="none">
                <a:solidFill>
                  <a:schemeClr val="lt1"/>
                </a:solidFill>
                <a:latin typeface="Arial"/>
                <a:ea typeface="Arial"/>
                <a:cs typeface="Arial"/>
                <a:sym typeface="Arial"/>
              </a:rPr>
            </a:br>
            <a:r>
              <a:rPr lang="en-GB" sz="1200" b="0" i="0" u="none" strike="noStrike" cap="none">
                <a:solidFill>
                  <a:schemeClr val="dk2"/>
                </a:solidFill>
                <a:latin typeface="Arial"/>
                <a:ea typeface="Arial"/>
                <a:cs typeface="Arial"/>
                <a:sym typeface="Arial"/>
              </a:rPr>
              <a:t>Many disciplines study music, including in Open Music Europe, and we would like to reuse their data. We see the reuse of information models and ontologies for metadata improvement the most promising, because ontology development is more suitable for basic research than business.</a:t>
            </a:r>
            <a:endParaRPr sz="1200" b="0" i="0" u="none" strike="noStrike" cap="none">
              <a:solidFill>
                <a:schemeClr val="dk2"/>
              </a:solidFill>
              <a:latin typeface="Arial"/>
              <a:ea typeface="Arial"/>
              <a:cs typeface="Arial"/>
              <a:sym typeface="Arial"/>
            </a:endParaRPr>
          </a:p>
        </p:txBody>
      </p:sp>
      <p:sp>
        <p:nvSpPr>
          <p:cNvPr id="539" name="Google Shape;539;p34"/>
          <p:cNvSpPr txBox="1"/>
          <p:nvPr/>
        </p:nvSpPr>
        <p:spPr>
          <a:xfrm>
            <a:off x="8633964" y="3776338"/>
            <a:ext cx="2959191" cy="311773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sz="1400" b="1" i="0" u="none" strike="noStrike" cap="none">
                <a:solidFill>
                  <a:schemeClr val="dk2"/>
                </a:solidFill>
                <a:latin typeface="Arial"/>
                <a:ea typeface="Arial"/>
                <a:cs typeface="Arial"/>
                <a:sym typeface="Arial"/>
              </a:rPr>
              <a:t>Coordination of privately-held and public sector data</a:t>
            </a:r>
            <a:endParaRPr sz="1600" b="1" i="0" u="none" strike="noStrike" cap="none">
              <a:solidFill>
                <a:schemeClr val="lt1"/>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200" b="0" i="0" u="none" strike="noStrike" cap="none">
                <a:solidFill>
                  <a:schemeClr val="dk2"/>
                </a:solidFill>
                <a:latin typeface="Arial"/>
                <a:ea typeface="Arial"/>
                <a:cs typeface="Arial"/>
                <a:sym typeface="Arial"/>
              </a:rPr>
              <a:t>The Data Governance Act and various statistical regulations allowing novel data coordination between privately-held and governmental data. We want to facilitate “experimental statistics” and novel music library products to help metadata-poor rightsholders to become competitive in the digital space.</a:t>
            </a:r>
            <a:endParaRPr sz="1200" b="0" i="0" u="none" strike="noStrike" cap="none">
              <a:solidFill>
                <a:schemeClr val="dk2"/>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200"/>
              <a:buFont typeface="Arial"/>
              <a:buNone/>
            </a:pPr>
            <a:br>
              <a:rPr lang="en-GB" sz="1200" b="0" i="0" u="none" strike="noStrike" cap="none">
                <a:solidFill>
                  <a:schemeClr val="lt1"/>
                </a:solidFill>
                <a:latin typeface="Arial"/>
                <a:ea typeface="Arial"/>
                <a:cs typeface="Arial"/>
                <a:sym typeface="Arial"/>
              </a:rPr>
            </a:br>
            <a:r>
              <a:rPr lang="en-GB" sz="1200" b="0" i="0" u="none" strike="noStrike" cap="none">
                <a:solidFill>
                  <a:schemeClr val="lt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40" name="Google Shape;540;p34"/>
          <p:cNvSpPr txBox="1"/>
          <p:nvPr/>
        </p:nvSpPr>
        <p:spPr>
          <a:xfrm>
            <a:off x="769393" y="4487208"/>
            <a:ext cx="2913000" cy="20620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Public sector information reuse (open data)</a:t>
            </a:r>
            <a:endParaRPr sz="14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en-GB" sz="1600" b="0" i="0" u="none" strike="noStrike" cap="none">
                <a:solidFill>
                  <a:schemeClr val="lt1"/>
                </a:solidFill>
                <a:latin typeface="Arial"/>
                <a:ea typeface="Arial"/>
                <a:cs typeface="Arial"/>
                <a:sym typeface="Arial"/>
              </a:rPr>
            </a:br>
            <a:r>
              <a:rPr lang="en-GB" sz="1200" b="0" i="0" u="none" strike="noStrike" cap="none">
                <a:solidFill>
                  <a:schemeClr val="dk2"/>
                </a:solidFill>
                <a:latin typeface="Arial"/>
                <a:ea typeface="Arial"/>
                <a:cs typeface="Arial"/>
                <a:sym typeface="Arial"/>
              </a:rPr>
              <a:t>The Open Data Directive (2019/1024/EU), the Data Governance Act (2022/868/EU) gives legal access to much data for free or at marginal cost, however, these valuable data assets need to be </a:t>
            </a:r>
            <a:r>
              <a:rPr lang="en-GB" sz="1200" b="0" i="0" u="none" strike="noStrike" cap="none">
                <a:solidFill>
                  <a:srgbClr val="FFC000"/>
                </a:solidFill>
                <a:latin typeface="Arial"/>
                <a:ea typeface="Arial"/>
                <a:cs typeface="Arial"/>
                <a:sym typeface="Arial"/>
              </a:rPr>
              <a:t>reprocessed </a:t>
            </a:r>
            <a:r>
              <a:rPr lang="en-GB" sz="1200" b="0" i="0" u="none" strike="noStrike" cap="none">
                <a:solidFill>
                  <a:schemeClr val="dk2"/>
                </a:solidFill>
                <a:latin typeface="Arial"/>
                <a:ea typeface="Arial"/>
                <a:cs typeface="Arial"/>
                <a:sym typeface="Arial"/>
              </a:rPr>
              <a:t>to be useful for the music sector.</a:t>
            </a:r>
            <a:endParaRPr sz="1200" b="0" i="0" u="none" strike="noStrike" cap="none">
              <a:solidFill>
                <a:schemeClr val="lt1"/>
              </a:solidFill>
              <a:latin typeface="Arial"/>
              <a:ea typeface="Arial"/>
              <a:cs typeface="Arial"/>
              <a:sym typeface="Arial"/>
            </a:endParaRPr>
          </a:p>
        </p:txBody>
      </p:sp>
      <p:sp>
        <p:nvSpPr>
          <p:cNvPr id="541" name="Google Shape;541;p34"/>
          <p:cNvSpPr/>
          <p:nvPr/>
        </p:nvSpPr>
        <p:spPr>
          <a:xfrm>
            <a:off x="4736042" y="2077803"/>
            <a:ext cx="2745765" cy="2743200"/>
          </a:xfrm>
          <a:prstGeom prst="ellipse">
            <a:avLst/>
          </a:prstGeom>
          <a:solidFill>
            <a:schemeClr val="lt1"/>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542" name="Google Shape;542;p34"/>
          <p:cNvSpPr/>
          <p:nvPr/>
        </p:nvSpPr>
        <p:spPr>
          <a:xfrm>
            <a:off x="5776412" y="3403008"/>
            <a:ext cx="2745765" cy="2743200"/>
          </a:xfrm>
          <a:prstGeom prst="ellipse">
            <a:avLst/>
          </a:prstGeom>
          <a:solidFill>
            <a:schemeClr val="lt1">
              <a:alpha val="64705"/>
            </a:schemeClr>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543" name="Google Shape;543;p34"/>
          <p:cNvSpPr/>
          <p:nvPr/>
        </p:nvSpPr>
        <p:spPr>
          <a:xfrm>
            <a:off x="3669823" y="3437754"/>
            <a:ext cx="2745765" cy="2743200"/>
          </a:xfrm>
          <a:prstGeom prst="ellipse">
            <a:avLst/>
          </a:prstGeom>
          <a:solidFill>
            <a:schemeClr val="lt1">
              <a:alpha val="33725"/>
            </a:schemeClr>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544" name="Google Shape;544;p34"/>
          <p:cNvSpPr txBox="1"/>
          <p:nvPr/>
        </p:nvSpPr>
        <p:spPr>
          <a:xfrm>
            <a:off x="3995425" y="4834925"/>
            <a:ext cx="1669200"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4"/>
                </a:solidFill>
                <a:latin typeface="Arial"/>
                <a:ea typeface="Arial"/>
                <a:cs typeface="Arial"/>
                <a:sym typeface="Arial"/>
              </a:rPr>
              <a:t>Public sector information reuse</a:t>
            </a:r>
            <a:endParaRPr sz="1400" b="1" i="0" u="none" strike="noStrike" cap="none">
              <a:solidFill>
                <a:schemeClr val="accent4"/>
              </a:solidFill>
              <a:latin typeface="Arial"/>
              <a:ea typeface="Arial"/>
              <a:cs typeface="Arial"/>
              <a:sym typeface="Arial"/>
            </a:endParaRPr>
          </a:p>
        </p:txBody>
      </p:sp>
      <p:cxnSp>
        <p:nvCxnSpPr>
          <p:cNvPr id="545" name="Google Shape;545;p34"/>
          <p:cNvCxnSpPr/>
          <p:nvPr/>
        </p:nvCxnSpPr>
        <p:spPr>
          <a:xfrm>
            <a:off x="1028700" y="2299317"/>
            <a:ext cx="4211247" cy="0"/>
          </a:xfrm>
          <a:prstGeom prst="straightConnector1">
            <a:avLst/>
          </a:prstGeom>
          <a:noFill/>
          <a:ln w="9525" cap="flat" cmpd="sng">
            <a:solidFill>
              <a:schemeClr val="lt1"/>
            </a:solidFill>
            <a:prstDash val="solid"/>
            <a:round/>
            <a:headEnd type="none" w="sm" len="sm"/>
            <a:tailEnd type="none" w="sm" len="sm"/>
          </a:ln>
        </p:spPr>
      </p:cxnSp>
      <p:cxnSp>
        <p:nvCxnSpPr>
          <p:cNvPr id="546" name="Google Shape;546;p34"/>
          <p:cNvCxnSpPr/>
          <p:nvPr/>
        </p:nvCxnSpPr>
        <p:spPr>
          <a:xfrm>
            <a:off x="773286" y="4452461"/>
            <a:ext cx="2779713" cy="0"/>
          </a:xfrm>
          <a:prstGeom prst="straightConnector1">
            <a:avLst/>
          </a:prstGeom>
          <a:noFill/>
          <a:ln w="9525" cap="flat" cmpd="sng">
            <a:solidFill>
              <a:schemeClr val="lt1"/>
            </a:solidFill>
            <a:prstDash val="solid"/>
            <a:round/>
            <a:headEnd type="none" w="sm" len="sm"/>
            <a:tailEnd type="none" w="sm" len="sm"/>
          </a:ln>
        </p:spPr>
      </p:cxnSp>
      <p:cxnSp>
        <p:nvCxnSpPr>
          <p:cNvPr id="547" name="Google Shape;547;p34"/>
          <p:cNvCxnSpPr/>
          <p:nvPr/>
        </p:nvCxnSpPr>
        <p:spPr>
          <a:xfrm>
            <a:off x="8254746" y="3751343"/>
            <a:ext cx="3338363" cy="0"/>
          </a:xfrm>
          <a:prstGeom prst="straightConnector1">
            <a:avLst/>
          </a:prstGeom>
          <a:noFill/>
          <a:ln w="9525" cap="flat" cmpd="sng">
            <a:solidFill>
              <a:schemeClr val="lt1"/>
            </a:solidFill>
            <a:prstDash val="solid"/>
            <a:round/>
            <a:headEnd type="none" w="sm" len="sm"/>
            <a:tailEnd type="none" w="sm" len="sm"/>
          </a:ln>
        </p:spPr>
      </p:cxnSp>
      <p:sp>
        <p:nvSpPr>
          <p:cNvPr id="548" name="Google Shape;548;p34"/>
          <p:cNvSpPr txBox="1"/>
          <p:nvPr/>
        </p:nvSpPr>
        <p:spPr>
          <a:xfrm>
            <a:off x="5385810" y="2650249"/>
            <a:ext cx="14463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Open Science</a:t>
            </a:r>
            <a:endParaRPr sz="1400" b="1" i="0" u="none" strike="noStrike" cap="none">
              <a:solidFill>
                <a:schemeClr val="dk1"/>
              </a:solidFill>
              <a:latin typeface="Arial"/>
              <a:ea typeface="Arial"/>
              <a:cs typeface="Arial"/>
              <a:sym typeface="Arial"/>
            </a:endParaRPr>
          </a:p>
        </p:txBody>
      </p:sp>
      <p:sp>
        <p:nvSpPr>
          <p:cNvPr id="549" name="Google Shape;549;p34"/>
          <p:cNvSpPr txBox="1"/>
          <p:nvPr/>
        </p:nvSpPr>
        <p:spPr>
          <a:xfrm>
            <a:off x="6389740" y="4690939"/>
            <a:ext cx="188550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Collective management, publishers, labels, “Unlabel”</a:t>
            </a:r>
            <a:endParaRPr sz="1400" b="1" i="0" u="none" strike="noStrike" cap="none">
              <a:solidFill>
                <a:schemeClr val="dk1"/>
              </a:solidFill>
              <a:latin typeface="Arial"/>
              <a:ea typeface="Arial"/>
              <a:cs typeface="Arial"/>
              <a:sym typeface="Arial"/>
            </a:endParaRPr>
          </a:p>
        </p:txBody>
      </p:sp>
      <p:sp>
        <p:nvSpPr>
          <p:cNvPr id="550" name="Google Shape;550;p34"/>
          <p:cNvSpPr/>
          <p:nvPr/>
        </p:nvSpPr>
        <p:spPr>
          <a:xfrm>
            <a:off x="5885076" y="4340583"/>
            <a:ext cx="396000" cy="396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551" name="Google Shape;551;p34"/>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endParaRPr sz="900" b="0" i="0" u="none" strike="noStrike" cap="none">
              <a:solidFill>
                <a:srgbClr val="06203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180204E7-0043-9974-8B9C-BE0DA80F243C}"/>
              </a:ext>
            </a:extLst>
          </p:cNvPr>
          <p:cNvSpPr/>
          <p:nvPr/>
        </p:nvSpPr>
        <p:spPr>
          <a:xfrm>
            <a:off x="5658668" y="3799447"/>
            <a:ext cx="1490364" cy="1459767"/>
          </a:xfrm>
          <a:prstGeom prst="ellipse">
            <a:avLst/>
          </a:prstGeom>
          <a:solidFill>
            <a:srgbClr val="4EC0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B9069745-C64D-CF1C-BFE9-483C37F2B427}"/>
              </a:ext>
            </a:extLst>
          </p:cNvPr>
          <p:cNvSpPr/>
          <p:nvPr/>
        </p:nvSpPr>
        <p:spPr>
          <a:xfrm>
            <a:off x="4226184" y="2089898"/>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2E38C471-CE11-7255-10B9-053EC5175738}"/>
              </a:ext>
            </a:extLst>
          </p:cNvPr>
          <p:cNvSpPr/>
          <p:nvPr/>
        </p:nvSpPr>
        <p:spPr>
          <a:xfrm>
            <a:off x="4642184" y="2493665"/>
            <a:ext cx="1490364" cy="1459767"/>
          </a:xfrm>
          <a:prstGeom prst="ellipse">
            <a:avLst/>
          </a:prstGeom>
          <a:solidFill>
            <a:srgbClr val="4EC0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E8A93D8-91E9-ED84-7C2C-561BEC8D2FEF}"/>
              </a:ext>
            </a:extLst>
          </p:cNvPr>
          <p:cNvSpPr>
            <a:spLocks noGrp="1"/>
          </p:cNvSpPr>
          <p:nvPr>
            <p:ph type="title"/>
          </p:nvPr>
        </p:nvSpPr>
        <p:spPr>
          <a:xfrm>
            <a:off x="554736" y="366381"/>
            <a:ext cx="11082528" cy="731520"/>
          </a:xfrm>
        </p:spPr>
        <p:txBody>
          <a:bodyPr/>
          <a:lstStyle/>
          <a:p>
            <a:r>
              <a:rPr lang="en-US" dirty="0"/>
              <a:t>From the Slovak Music Dataspace to a federated cultural data space</a:t>
            </a:r>
          </a:p>
        </p:txBody>
      </p:sp>
      <p:cxnSp>
        <p:nvCxnSpPr>
          <p:cNvPr id="3" name="Straight Connector 2">
            <a:extLst>
              <a:ext uri="{FF2B5EF4-FFF2-40B4-BE49-F238E27FC236}">
                <a16:creationId xmlns:a16="http://schemas.microsoft.com/office/drawing/2014/main" id="{B786938C-A0C4-81B1-86A6-3733BC1CF897}"/>
              </a:ext>
            </a:extLst>
          </p:cNvPr>
          <p:cNvCxnSpPr>
            <a:cxnSpLocks/>
          </p:cNvCxnSpPr>
          <p:nvPr/>
        </p:nvCxnSpPr>
        <p:spPr>
          <a:xfrm>
            <a:off x="358214" y="3935809"/>
            <a:ext cx="8122691"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ED59A10-3E4B-6FFB-97FF-6057341FCA1A}"/>
              </a:ext>
            </a:extLst>
          </p:cNvPr>
          <p:cNvSpPr/>
          <p:nvPr/>
        </p:nvSpPr>
        <p:spPr>
          <a:xfrm>
            <a:off x="358214" y="2089898"/>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1DA8271E-BA81-8467-A931-D69F47CDC334}"/>
              </a:ext>
            </a:extLst>
          </p:cNvPr>
          <p:cNvSpPr/>
          <p:nvPr/>
        </p:nvSpPr>
        <p:spPr>
          <a:xfrm>
            <a:off x="8217214" y="2089898"/>
            <a:ext cx="3600000" cy="3600000"/>
          </a:xfrm>
          <a:prstGeom prst="ellipse">
            <a:avLst/>
          </a:prstGeom>
          <a:solidFill>
            <a:srgbClr val="4EC0E4"/>
          </a:solidFill>
          <a:ln>
            <a:solidFill>
              <a:srgbClr val="4EC0E4"/>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solidFill>
                  <a:schemeClr val="bg1"/>
                </a:solidFill>
                <a:latin typeface="Arial" panose="020B0604020202020204" pitchFamily="34" charset="0"/>
                <a:cs typeface="Arial" panose="020B0604020202020204" pitchFamily="34" charset="0"/>
              </a:rPr>
              <a:t>European Cultural </a:t>
            </a:r>
            <a:br>
              <a:rPr lang="en-GB" sz="1400" dirty="0">
                <a:solidFill>
                  <a:schemeClr val="bg1"/>
                </a:solidFill>
                <a:latin typeface="Arial" panose="020B0604020202020204" pitchFamily="34" charset="0"/>
                <a:cs typeface="Arial" panose="020B0604020202020204" pitchFamily="34" charset="0"/>
              </a:rPr>
            </a:br>
            <a:r>
              <a:rPr lang="en-GB" sz="1400" dirty="0">
                <a:solidFill>
                  <a:schemeClr val="bg1"/>
                </a:solidFill>
                <a:latin typeface="Arial" panose="020B0604020202020204" pitchFamily="34" charset="0"/>
                <a:cs typeface="Arial" panose="020B0604020202020204" pitchFamily="34" charset="0"/>
              </a:rPr>
              <a:t>Heritage Cloud</a:t>
            </a:r>
            <a:endParaRPr lang="en-GB" sz="800" dirty="0">
              <a:solidFill>
                <a:schemeClr val="bg1"/>
              </a:solidFill>
              <a:latin typeface="Arial" panose="020B0604020202020204" pitchFamily="34" charset="0"/>
              <a:cs typeface="Arial" panose="020B0604020202020204" pitchFamily="34" charset="0"/>
            </a:endParaRPr>
          </a:p>
          <a:p>
            <a:pPr algn="ctr"/>
            <a:endParaRPr lang="en-GB" sz="1400"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US" b="1" dirty="0">
              <a:solidFill>
                <a:schemeClr val="bg1"/>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0F689A23-C8FB-A683-AA05-E28372505A2E}"/>
              </a:ext>
            </a:extLst>
          </p:cNvPr>
          <p:cNvSpPr/>
          <p:nvPr/>
        </p:nvSpPr>
        <p:spPr>
          <a:xfrm>
            <a:off x="4751815" y="2629898"/>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Slovak Cultural Dataspace</a:t>
            </a:r>
            <a:endParaRPr lang="en-US" sz="1400" b="1" dirty="0">
              <a:solidFill>
                <a:schemeClr val="tx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B5E51C0-7E94-B193-E33B-75B9F7D1C1E2}"/>
              </a:ext>
            </a:extLst>
          </p:cNvPr>
          <p:cNvSpPr/>
          <p:nvPr/>
        </p:nvSpPr>
        <p:spPr>
          <a:xfrm>
            <a:off x="923125" y="2351452"/>
            <a:ext cx="1490364" cy="14597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Slovak Music Dataspace</a:t>
            </a:r>
            <a:endParaRPr lang="en-US" sz="1400" b="1" dirty="0">
              <a:solidFill>
                <a:schemeClr val="tx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E110003-34F5-1679-FFE3-3EB294645A23}"/>
              </a:ext>
            </a:extLst>
          </p:cNvPr>
          <p:cNvSpPr txBox="1"/>
          <p:nvPr/>
        </p:nvSpPr>
        <p:spPr>
          <a:xfrm>
            <a:off x="225485" y="1248211"/>
            <a:ext cx="3971422" cy="830997"/>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Scalable national interoperability system using the infrastructure of the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Slovak Music Dataspace</a:t>
            </a:r>
          </a:p>
        </p:txBody>
      </p:sp>
      <p:sp>
        <p:nvSpPr>
          <p:cNvPr id="22" name="TextBox 21">
            <a:extLst>
              <a:ext uri="{FF2B5EF4-FFF2-40B4-BE49-F238E27FC236}">
                <a16:creationId xmlns:a16="http://schemas.microsoft.com/office/drawing/2014/main" id="{B67893CE-843B-1C5C-08F3-C718B521B34F}"/>
              </a:ext>
            </a:extLst>
          </p:cNvPr>
          <p:cNvSpPr txBox="1"/>
          <p:nvPr/>
        </p:nvSpPr>
        <p:spPr>
          <a:xfrm>
            <a:off x="4178911" y="1267394"/>
            <a:ext cx="3834177" cy="830997"/>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Via data federation we can add the gaming industry, galleries, libraries, museums, cinemas, theatres….</a:t>
            </a:r>
            <a:endParaRPr lang="en-US" sz="1600" b="1"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FF9DC46-BFF4-9675-2831-CAEDF7C0D4BE}"/>
              </a:ext>
            </a:extLst>
          </p:cNvPr>
          <p:cNvSpPr txBox="1"/>
          <p:nvPr/>
        </p:nvSpPr>
        <p:spPr>
          <a:xfrm>
            <a:off x="8122280" y="1247667"/>
            <a:ext cx="3834177" cy="584775"/>
          </a:xfrm>
          <a:prstGeom prst="rect">
            <a:avLst/>
          </a:prstGeom>
          <a:noFill/>
        </p:spPr>
        <p:txBody>
          <a:bodyPr wrap="square" rtlCol="0">
            <a:spAutoFit/>
          </a:bodyPr>
          <a:lstStyle/>
          <a:p>
            <a:pPr algn="ctr"/>
            <a:r>
              <a:rPr lang="en-GB" sz="1600" dirty="0">
                <a:solidFill>
                  <a:schemeClr val="bg1"/>
                </a:solidFill>
                <a:latin typeface="Arial" panose="020B0604020202020204" pitchFamily="34" charset="0"/>
                <a:cs typeface="Arial" panose="020B0604020202020204" pitchFamily="34" charset="0"/>
              </a:rPr>
              <a:t>We are fully interoperable with European initiatives </a:t>
            </a:r>
            <a:endParaRPr lang="en-US" sz="1600" b="1"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9C77C14E-7681-44A3-D195-0739EC80D62E}"/>
              </a:ext>
            </a:extLst>
          </p:cNvPr>
          <p:cNvSpPr txBox="1"/>
          <p:nvPr/>
        </p:nvSpPr>
        <p:spPr>
          <a:xfrm>
            <a:off x="491463" y="5839664"/>
            <a:ext cx="3555692" cy="830997"/>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The Slovak Music </a:t>
            </a:r>
            <a:r>
              <a:rPr lang="en-US" sz="1200" dirty="0" err="1">
                <a:solidFill>
                  <a:schemeClr val="bg1"/>
                </a:solidFill>
                <a:latin typeface="Arial" panose="020B0604020202020204" pitchFamily="34" charset="0"/>
                <a:cs typeface="Arial" panose="020B0604020202020204" pitchFamily="34" charset="0"/>
              </a:rPr>
              <a:t>Datapsace</a:t>
            </a:r>
            <a:r>
              <a:rPr lang="en-US" sz="1200" dirty="0">
                <a:solidFill>
                  <a:schemeClr val="bg1"/>
                </a:solidFill>
                <a:latin typeface="Arial" panose="020B0604020202020204" pitchFamily="34" charset="0"/>
                <a:cs typeface="Arial" panose="020B0604020202020204" pitchFamily="34" charset="0"/>
              </a:rPr>
              <a:t> connects the databases of SOZA, </a:t>
            </a:r>
            <a:r>
              <a:rPr lang="en-US" sz="1200" dirty="0" err="1">
                <a:solidFill>
                  <a:schemeClr val="bg1"/>
                </a:solidFill>
                <a:latin typeface="Arial" panose="020B0604020202020204" pitchFamily="34" charset="0"/>
                <a:cs typeface="Arial" panose="020B0604020202020204" pitchFamily="34" charset="0"/>
              </a:rPr>
              <a:t>Hudonbn</a:t>
            </a:r>
            <a:r>
              <a:rPr lang="hu-HU" sz="1200" dirty="0">
                <a:solidFill>
                  <a:schemeClr val="bg1"/>
                </a:solidFill>
                <a:latin typeface="Arial" panose="020B0604020202020204" pitchFamily="34" charset="0"/>
                <a:cs typeface="Arial" panose="020B0604020202020204" pitchFamily="34" charset="0"/>
              </a:rPr>
              <a:t>é centrum, Hudobny Fond, Wikidata, Wikipedia,</a:t>
            </a:r>
            <a:r>
              <a:rPr lang="en-GB" sz="1200" dirty="0">
                <a:solidFill>
                  <a:schemeClr val="bg1"/>
                </a:solidFill>
                <a:latin typeface="Arial" panose="020B0604020202020204" pitchFamily="34" charset="0"/>
                <a:cs typeface="Arial" panose="020B0604020202020204" pitchFamily="34" charset="0"/>
              </a:rPr>
              <a:t> </a:t>
            </a:r>
            <a:r>
              <a:rPr lang="en-GB" sz="1200" dirty="0" err="1">
                <a:solidFill>
                  <a:schemeClr val="bg1"/>
                </a:solidFill>
                <a:latin typeface="Arial" panose="020B0604020202020204" pitchFamily="34" charset="0"/>
                <a:cs typeface="Arial" panose="020B0604020202020204" pitchFamily="34" charset="0"/>
              </a:rPr>
              <a:t>MusicBrainz</a:t>
            </a:r>
            <a:r>
              <a:rPr lang="en-GB" sz="1200" dirty="0">
                <a:solidFill>
                  <a:schemeClr val="bg1"/>
                </a:solidFill>
                <a:latin typeface="Arial" panose="020B0604020202020204" pitchFamily="34" charset="0"/>
                <a:cs typeface="Arial" panose="020B0604020202020204" pitchFamily="34" charset="0"/>
              </a:rPr>
              <a:t> and other international sources.</a:t>
            </a:r>
            <a:endParaRPr lang="en-US" sz="120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14F1C38E-8812-6631-4D63-57B545664E7D}"/>
              </a:ext>
            </a:extLst>
          </p:cNvPr>
          <p:cNvSpPr txBox="1"/>
          <p:nvPr/>
        </p:nvSpPr>
        <p:spPr>
          <a:xfrm>
            <a:off x="4021753" y="5839664"/>
            <a:ext cx="4125929" cy="646331"/>
          </a:xfrm>
          <a:prstGeom prst="rect">
            <a:avLst/>
          </a:prstGeom>
          <a:noFill/>
        </p:spPr>
        <p:txBody>
          <a:bodyPr wrap="square" rtlCol="0">
            <a:spAutoFit/>
          </a:bodyPr>
          <a:lstStyle/>
          <a:p>
            <a:pPr algn="ctr"/>
            <a:r>
              <a:rPr lang="en-GB" sz="1200" dirty="0">
                <a:solidFill>
                  <a:schemeClr val="bg1"/>
                </a:solidFill>
                <a:latin typeface="Arial" panose="020B0604020202020204" pitchFamily="34" charset="0"/>
                <a:cs typeface="Arial" panose="020B0604020202020204" pitchFamily="34" charset="0"/>
              </a:rPr>
              <a:t>The data federation model of dataspaces allows onboarding the entities of other cultural sectors with no significant added cost</a:t>
            </a:r>
            <a:r>
              <a:rPr lang="hu-HU" sz="1200" dirty="0">
                <a:solidFill>
                  <a:schemeClr val="bg1"/>
                </a:solidFill>
                <a:latin typeface="Arial" panose="020B0604020202020204" pitchFamily="34" charset="0"/>
                <a:cs typeface="Arial" panose="020B0604020202020204" pitchFamily="34" charset="0"/>
              </a:rPr>
              <a:t>. </a:t>
            </a:r>
            <a:endParaRPr lang="en-US" sz="12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768FC58-6946-B0FD-74B4-1918F0830B53}"/>
              </a:ext>
            </a:extLst>
          </p:cNvPr>
          <p:cNvSpPr txBox="1"/>
          <p:nvPr/>
        </p:nvSpPr>
        <p:spPr>
          <a:xfrm>
            <a:off x="8122280" y="5839664"/>
            <a:ext cx="3555692" cy="646331"/>
          </a:xfrm>
          <a:prstGeom prst="rect">
            <a:avLst/>
          </a:prstGeom>
          <a:noFill/>
        </p:spPr>
        <p:txBody>
          <a:bodyPr wrap="square" rtlCol="0">
            <a:spAutoFit/>
          </a:bodyPr>
          <a:lstStyle/>
          <a:p>
            <a:pPr algn="ctr"/>
            <a:r>
              <a:rPr lang="en-GB" sz="1200" dirty="0">
                <a:solidFill>
                  <a:schemeClr val="bg1"/>
                </a:solidFill>
                <a:latin typeface="Arial" panose="020B0604020202020204" pitchFamily="34" charset="0"/>
                <a:cs typeface="Arial" panose="020B0604020202020204" pitchFamily="34" charset="0"/>
              </a:rPr>
              <a:t>Our model follows the European Interoperability Framework and connects seamlessly with EU data integration projects.</a:t>
            </a:r>
            <a:endParaRPr lang="en-US" sz="1200" b="1" dirty="0">
              <a:solidFill>
                <a:schemeClr val="bg1"/>
              </a:solidFill>
              <a:latin typeface="Arial" panose="020B0604020202020204" pitchFamily="34" charset="0"/>
              <a:cs typeface="Arial" panose="020B0604020202020204" pitchFamily="34" charset="0"/>
            </a:endParaRPr>
          </a:p>
        </p:txBody>
      </p:sp>
      <p:sp>
        <p:nvSpPr>
          <p:cNvPr id="28" name="1. On-page tracker">
            <a:extLst>
              <a:ext uri="{FF2B5EF4-FFF2-40B4-BE49-F238E27FC236}">
                <a16:creationId xmlns:a16="http://schemas.microsoft.com/office/drawing/2014/main" id="{971738C4-2A41-3766-D7FD-1FD725727530}"/>
              </a:ext>
            </a:extLst>
          </p:cNvPr>
          <p:cNvSpPr txBox="1">
            <a:spLocks/>
          </p:cNvSpPr>
          <p:nvPr>
            <p:custDataLst>
              <p:tags r:id="rId1"/>
            </p:custDataLst>
          </p:nvPr>
        </p:nvSpPr>
        <p:spPr>
          <a:xfrm>
            <a:off x="7630160" y="100540"/>
            <a:ext cx="4007104" cy="123111"/>
          </a:xfrm>
          <a:prstGeom prst="rect">
            <a:avLst/>
          </a:prstGeom>
        </p:spPr>
        <p:txBody>
          <a:bodyPr wrap="square" anchor="ctr" anchorCtr="0">
            <a:noAutofit/>
          </a:bodyPr>
          <a:lstStyle>
            <a:lvl1pPr marL="0" indent="0" algn="r" defTabSz="914400" rtl="0" eaLnBrk="1" latinLnBrk="0" hangingPunct="1">
              <a:lnSpc>
                <a:spcPct val="100000"/>
              </a:lnSpc>
              <a:spcBef>
                <a:spcPts val="300"/>
              </a:spcBef>
              <a:spcAft>
                <a:spcPts val="300"/>
              </a:spcAft>
              <a:buFont typeface="Segoe UI" panose="020B0502040204020203" pitchFamily="34" charset="0"/>
              <a:buChar char="​"/>
              <a:defRPr sz="8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GB" sz="800" dirty="0">
                <a:solidFill>
                  <a:schemeClr val="dk2"/>
                </a:solidFill>
              </a:rPr>
              <a:t>Our solution: Slovak Cultural Dataspace</a:t>
            </a:r>
            <a:endParaRPr lang="en-US" dirty="0"/>
          </a:p>
        </p:txBody>
      </p:sp>
      <p:sp>
        <p:nvSpPr>
          <p:cNvPr id="4" name="Oval 3">
            <a:extLst>
              <a:ext uri="{FF2B5EF4-FFF2-40B4-BE49-F238E27FC236}">
                <a16:creationId xmlns:a16="http://schemas.microsoft.com/office/drawing/2014/main" id="{514BB01B-F878-5186-3C93-780EC28D4BA6}"/>
              </a:ext>
            </a:extLst>
          </p:cNvPr>
          <p:cNvSpPr>
            <a:spLocks noChangeAspect="1"/>
          </p:cNvSpPr>
          <p:nvPr/>
        </p:nvSpPr>
        <p:spPr>
          <a:xfrm>
            <a:off x="2476143" y="4359935"/>
            <a:ext cx="864410" cy="846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dirty="0">
                <a:solidFill>
                  <a:schemeClr val="tx1"/>
                </a:solidFill>
                <a:latin typeface="Arial" panose="020B0604020202020204" pitchFamily="34" charset="0"/>
                <a:cs typeface="Arial" panose="020B0604020202020204" pitchFamily="34" charset="0"/>
              </a:rPr>
              <a:t>Library systems</a:t>
            </a:r>
            <a:endParaRPr lang="en-US" sz="1100" b="1" dirty="0">
              <a:solidFill>
                <a:schemeClr val="tx1"/>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DDD2AC6-73A6-4D87-BB34-74E007CB9C98}"/>
              </a:ext>
            </a:extLst>
          </p:cNvPr>
          <p:cNvSpPr/>
          <p:nvPr/>
        </p:nvSpPr>
        <p:spPr>
          <a:xfrm>
            <a:off x="8757214" y="2685430"/>
            <a:ext cx="2520000" cy="25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Slovak Cultural Dataspace</a:t>
            </a:r>
            <a:endParaRPr lang="en-US" sz="1400" b="1"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136637B-3B83-42EB-DF89-E643DB46CCA0}"/>
              </a:ext>
            </a:extLst>
          </p:cNvPr>
          <p:cNvSpPr>
            <a:spLocks noChangeAspect="1"/>
          </p:cNvSpPr>
          <p:nvPr/>
        </p:nvSpPr>
        <p:spPr>
          <a:xfrm>
            <a:off x="913836" y="4264930"/>
            <a:ext cx="864410" cy="846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100" dirty="0">
                <a:solidFill>
                  <a:schemeClr val="tx1"/>
                </a:solidFill>
                <a:latin typeface="Arial" panose="020B0604020202020204" pitchFamily="34" charset="0"/>
                <a:cs typeface="Arial" panose="020B0604020202020204" pitchFamily="34" charset="0"/>
              </a:rPr>
              <a:t>IKP files</a:t>
            </a:r>
            <a:endParaRPr lang="en-US" sz="1100" b="1"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D9210A5-82D2-A420-F41A-04ECC43BD1A6}"/>
              </a:ext>
            </a:extLst>
          </p:cNvPr>
          <p:cNvSpPr txBox="1"/>
          <p:nvPr/>
        </p:nvSpPr>
        <p:spPr>
          <a:xfrm>
            <a:off x="9064194" y="5246269"/>
            <a:ext cx="1950348" cy="307777"/>
          </a:xfrm>
          <a:prstGeom prst="rect">
            <a:avLst/>
          </a:prstGeom>
          <a:noFill/>
        </p:spPr>
        <p:txBody>
          <a:bodyPr wrap="square" rtlCol="0">
            <a:spAutoFit/>
          </a:bodyPr>
          <a:lstStyle/>
          <a:p>
            <a:pPr algn="ctr"/>
            <a:r>
              <a:rPr lang="en-GB" dirty="0"/>
              <a:t>EU Open Data Portal</a:t>
            </a:r>
          </a:p>
        </p:txBody>
      </p:sp>
      <p:sp>
        <p:nvSpPr>
          <p:cNvPr id="11" name="Oval 10">
            <a:extLst>
              <a:ext uri="{FF2B5EF4-FFF2-40B4-BE49-F238E27FC236}">
                <a16:creationId xmlns:a16="http://schemas.microsoft.com/office/drawing/2014/main" id="{971044E4-4845-D376-10AF-4FE26B2B47D7}"/>
              </a:ext>
            </a:extLst>
          </p:cNvPr>
          <p:cNvSpPr>
            <a:spLocks noChangeAspect="1"/>
          </p:cNvSpPr>
          <p:nvPr/>
        </p:nvSpPr>
        <p:spPr>
          <a:xfrm>
            <a:off x="2809259" y="2964554"/>
            <a:ext cx="864410" cy="8466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solidFill>
                  <a:schemeClr val="tx1"/>
                </a:solidFill>
                <a:latin typeface="Arial" panose="020B0604020202020204" pitchFamily="34" charset="0"/>
                <a:cs typeface="Arial" panose="020B0604020202020204" pitchFamily="34" charset="0"/>
              </a:rPr>
              <a:t>AV database</a:t>
            </a:r>
            <a:endParaRPr lang="en-US" sz="1000" b="1" dirty="0">
              <a:solidFill>
                <a:schemeClr val="tx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35A76A4D-233D-B926-FFA3-8CDF8F780720}"/>
              </a:ext>
            </a:extLst>
          </p:cNvPr>
          <p:cNvSpPr>
            <a:spLocks noChangeAspect="1"/>
          </p:cNvSpPr>
          <p:nvPr/>
        </p:nvSpPr>
        <p:spPr>
          <a:xfrm>
            <a:off x="463524" y="3385119"/>
            <a:ext cx="477807" cy="46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1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4661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07"/>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a:t>Embracing the European Interoperability Framework</a:t>
            </a:r>
            <a:endParaRPr/>
          </a:p>
        </p:txBody>
      </p:sp>
      <p:sp>
        <p:nvSpPr>
          <p:cNvPr id="589" name="Google Shape;589;p107"/>
          <p:cNvSpPr txBox="1">
            <a:spLocks noGrp="1"/>
          </p:cNvSpPr>
          <p:nvPr>
            <p:ph type="body" idx="2"/>
          </p:nvPr>
        </p:nvSpPr>
        <p:spPr>
          <a:xfrm>
            <a:off x="7630160" y="81304"/>
            <a:ext cx="4007104" cy="161583"/>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SzPts val="800"/>
              <a:buNone/>
            </a:pPr>
            <a:r>
              <a:rPr lang="en-GB" sz="800"/>
              <a:t>04 </a:t>
            </a:r>
            <a:r>
              <a:rPr lang="en-GB" sz="800">
                <a:solidFill>
                  <a:schemeClr val="dk2"/>
                </a:solidFill>
              </a:rPr>
              <a:t>Data coordination &amp; interoperability</a:t>
            </a:r>
            <a:endParaRPr/>
          </a:p>
        </p:txBody>
      </p:sp>
      <p:sp>
        <p:nvSpPr>
          <p:cNvPr id="590" name="Google Shape;590;p107"/>
          <p:cNvSpPr/>
          <p:nvPr/>
        </p:nvSpPr>
        <p:spPr>
          <a:xfrm>
            <a:off x="554736" y="2486181"/>
            <a:ext cx="3405531" cy="3487228"/>
          </a:xfrm>
          <a:prstGeom prst="rect">
            <a:avLst/>
          </a:prstGeom>
          <a:noFill/>
          <a:ln w="9525" cap="flat" cmpd="sng">
            <a:solidFill>
              <a:srgbClr val="A5A5A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2F2F2"/>
              </a:solidFill>
              <a:latin typeface="Arial"/>
              <a:ea typeface="Arial"/>
              <a:cs typeface="Arial"/>
              <a:sym typeface="Arial"/>
            </a:endParaRPr>
          </a:p>
        </p:txBody>
      </p:sp>
      <p:sp>
        <p:nvSpPr>
          <p:cNvPr id="591" name="Google Shape;591;p107"/>
          <p:cNvSpPr/>
          <p:nvPr/>
        </p:nvSpPr>
        <p:spPr>
          <a:xfrm flipH="1">
            <a:off x="3896687" y="2030057"/>
            <a:ext cx="7740578" cy="4409695"/>
          </a:xfrm>
          <a:prstGeom prst="homePlate">
            <a:avLst>
              <a:gd name="adj" fmla="val 16304"/>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2F2F2"/>
              </a:solidFill>
              <a:latin typeface="Arial"/>
              <a:ea typeface="Arial"/>
              <a:cs typeface="Arial"/>
              <a:sym typeface="Arial"/>
            </a:endParaRPr>
          </a:p>
        </p:txBody>
      </p:sp>
      <p:sp>
        <p:nvSpPr>
          <p:cNvPr id="592" name="Google Shape;592;p107"/>
          <p:cNvSpPr txBox="1"/>
          <p:nvPr/>
        </p:nvSpPr>
        <p:spPr>
          <a:xfrm>
            <a:off x="927930" y="2241909"/>
            <a:ext cx="2568304" cy="21544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400" b="1" i="0" u="none" strike="noStrike" cap="none" dirty="0">
                <a:solidFill>
                  <a:schemeClr val="lt1"/>
                </a:solidFill>
                <a:latin typeface="Roboto"/>
                <a:ea typeface="Roboto"/>
                <a:cs typeface="Roboto"/>
                <a:sym typeface="Roboto"/>
              </a:rPr>
              <a:t>Layers of interoperability</a:t>
            </a:r>
            <a:endParaRPr sz="1400" b="0" i="0" u="none" strike="noStrike" cap="none" dirty="0">
              <a:solidFill>
                <a:srgbClr val="000000"/>
              </a:solidFill>
              <a:latin typeface="Arial"/>
              <a:ea typeface="Arial"/>
              <a:cs typeface="Arial"/>
              <a:sym typeface="Arial"/>
            </a:endParaRPr>
          </a:p>
        </p:txBody>
      </p:sp>
      <p:grpSp>
        <p:nvGrpSpPr>
          <p:cNvPr id="593" name="Google Shape;593;p107"/>
          <p:cNvGrpSpPr/>
          <p:nvPr/>
        </p:nvGrpSpPr>
        <p:grpSpPr>
          <a:xfrm>
            <a:off x="658503" y="2622255"/>
            <a:ext cx="2759964" cy="3226759"/>
            <a:chOff x="658502" y="2119348"/>
            <a:chExt cx="2759964" cy="3226759"/>
          </a:xfrm>
        </p:grpSpPr>
        <p:grpSp>
          <p:nvGrpSpPr>
            <p:cNvPr id="594" name="Google Shape;594;p107"/>
            <p:cNvGrpSpPr/>
            <p:nvPr/>
          </p:nvGrpSpPr>
          <p:grpSpPr>
            <a:xfrm>
              <a:off x="658502" y="4614587"/>
              <a:ext cx="2759964" cy="731520"/>
              <a:chOff x="658502" y="5190208"/>
              <a:chExt cx="2759964" cy="731520"/>
            </a:xfrm>
          </p:grpSpPr>
          <p:sp>
            <p:nvSpPr>
              <p:cNvPr id="595" name="Google Shape;595;p107"/>
              <p:cNvSpPr/>
              <p:nvPr/>
            </p:nvSpPr>
            <p:spPr>
              <a:xfrm>
                <a:off x="658502" y="5190208"/>
                <a:ext cx="2759964" cy="731520"/>
              </a:xfrm>
              <a:prstGeom prst="rect">
                <a:avLst/>
              </a:prstGeom>
              <a:solidFill>
                <a:schemeClr val="accent3"/>
              </a:solidFill>
              <a:ln>
                <a:noFill/>
              </a:ln>
            </p:spPr>
            <p:txBody>
              <a:bodyPr spcFirstLastPara="1" wrap="square" lIns="828000" tIns="0" rIns="36000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Roboto"/>
                    <a:ea typeface="Roboto"/>
                    <a:cs typeface="Roboto"/>
                    <a:sym typeface="Roboto"/>
                  </a:rPr>
                  <a:t>Technical interoperability</a:t>
                </a:r>
                <a:endParaRPr sz="1400" b="0" i="0" u="none" strike="noStrike" cap="none">
                  <a:solidFill>
                    <a:srgbClr val="000000"/>
                  </a:solidFill>
                  <a:latin typeface="Arial"/>
                  <a:ea typeface="Arial"/>
                  <a:cs typeface="Arial"/>
                  <a:sym typeface="Arial"/>
                </a:endParaRPr>
              </a:p>
            </p:txBody>
          </p:sp>
          <p:pic>
            <p:nvPicPr>
              <p:cNvPr id="596" name="Google Shape;596;p10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32676" y="5335588"/>
                <a:ext cx="440760" cy="440760"/>
              </a:xfrm>
              <a:prstGeom prst="rect">
                <a:avLst/>
              </a:prstGeom>
              <a:noFill/>
              <a:ln>
                <a:noFill/>
              </a:ln>
            </p:spPr>
          </p:pic>
        </p:grpSp>
        <p:grpSp>
          <p:nvGrpSpPr>
            <p:cNvPr id="597" name="Google Shape;597;p107"/>
            <p:cNvGrpSpPr/>
            <p:nvPr/>
          </p:nvGrpSpPr>
          <p:grpSpPr>
            <a:xfrm>
              <a:off x="658502" y="3778286"/>
              <a:ext cx="2759964" cy="731520"/>
              <a:chOff x="658502" y="4166588"/>
              <a:chExt cx="2759964" cy="731520"/>
            </a:xfrm>
          </p:grpSpPr>
          <p:sp>
            <p:nvSpPr>
              <p:cNvPr id="598" name="Google Shape;598;p107"/>
              <p:cNvSpPr/>
              <p:nvPr/>
            </p:nvSpPr>
            <p:spPr>
              <a:xfrm>
                <a:off x="658502" y="4166588"/>
                <a:ext cx="2759964" cy="731520"/>
              </a:xfrm>
              <a:prstGeom prst="rect">
                <a:avLst/>
              </a:prstGeom>
              <a:solidFill>
                <a:schemeClr val="accent2"/>
              </a:solidFill>
              <a:ln>
                <a:noFill/>
              </a:ln>
            </p:spPr>
            <p:txBody>
              <a:bodyPr spcFirstLastPara="1" wrap="square" lIns="828000" tIns="0" rIns="36000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chemeClr val="dk1"/>
                    </a:solidFill>
                    <a:latin typeface="Roboto"/>
                    <a:ea typeface="Roboto"/>
                    <a:cs typeface="Roboto"/>
                    <a:sym typeface="Roboto"/>
                  </a:rPr>
                  <a:t>Semantic interoperability</a:t>
                </a:r>
                <a:endParaRPr sz="1400" b="0" i="0" u="none" strike="noStrike" cap="none">
                  <a:solidFill>
                    <a:srgbClr val="000000"/>
                  </a:solidFill>
                  <a:latin typeface="Arial"/>
                  <a:ea typeface="Arial"/>
                  <a:cs typeface="Arial"/>
                  <a:sym typeface="Arial"/>
                </a:endParaRPr>
              </a:p>
            </p:txBody>
          </p:sp>
          <p:pic>
            <p:nvPicPr>
              <p:cNvPr id="599" name="Google Shape;599;p10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3146" y="4262438"/>
                <a:ext cx="539820" cy="539820"/>
              </a:xfrm>
              <a:prstGeom prst="rect">
                <a:avLst/>
              </a:prstGeom>
              <a:noFill/>
              <a:ln>
                <a:noFill/>
              </a:ln>
            </p:spPr>
          </p:pic>
        </p:grpSp>
        <p:grpSp>
          <p:nvGrpSpPr>
            <p:cNvPr id="600" name="Google Shape;600;p107"/>
            <p:cNvGrpSpPr/>
            <p:nvPr/>
          </p:nvGrpSpPr>
          <p:grpSpPr>
            <a:xfrm>
              <a:off x="658502" y="2946718"/>
              <a:ext cx="2759964" cy="731520"/>
              <a:chOff x="658502" y="3142968"/>
              <a:chExt cx="2759964" cy="731520"/>
            </a:xfrm>
          </p:grpSpPr>
          <p:sp>
            <p:nvSpPr>
              <p:cNvPr id="601" name="Google Shape;601;p107"/>
              <p:cNvSpPr/>
              <p:nvPr/>
            </p:nvSpPr>
            <p:spPr>
              <a:xfrm>
                <a:off x="658502" y="3142968"/>
                <a:ext cx="2759964" cy="731520"/>
              </a:xfrm>
              <a:prstGeom prst="rect">
                <a:avLst/>
              </a:prstGeom>
              <a:solidFill>
                <a:schemeClr val="accent6"/>
              </a:solidFill>
              <a:ln>
                <a:noFill/>
              </a:ln>
            </p:spPr>
            <p:txBody>
              <a:bodyPr spcFirstLastPara="1" wrap="square" lIns="828000" tIns="0" rIns="36000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Roboto"/>
                    <a:ea typeface="Roboto"/>
                    <a:cs typeface="Roboto"/>
                    <a:sym typeface="Roboto"/>
                  </a:rPr>
                  <a:t>Organisational interoperability</a:t>
                </a:r>
                <a:endParaRPr sz="1400" b="0" i="0" u="none" strike="noStrike" cap="none">
                  <a:solidFill>
                    <a:srgbClr val="000000"/>
                  </a:solidFill>
                  <a:latin typeface="Arial"/>
                  <a:ea typeface="Arial"/>
                  <a:cs typeface="Arial"/>
                  <a:sym typeface="Arial"/>
                </a:endParaRPr>
              </a:p>
            </p:txBody>
          </p:sp>
          <p:pic>
            <p:nvPicPr>
              <p:cNvPr id="602" name="Google Shape;602;p10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20824" y="3176496"/>
                <a:ext cx="664464" cy="664464"/>
              </a:xfrm>
              <a:prstGeom prst="rect">
                <a:avLst/>
              </a:prstGeom>
              <a:noFill/>
              <a:ln>
                <a:noFill/>
              </a:ln>
            </p:spPr>
          </p:pic>
        </p:grpSp>
        <p:grpSp>
          <p:nvGrpSpPr>
            <p:cNvPr id="603" name="Google Shape;603;p107"/>
            <p:cNvGrpSpPr/>
            <p:nvPr/>
          </p:nvGrpSpPr>
          <p:grpSpPr>
            <a:xfrm>
              <a:off x="658502" y="2119348"/>
              <a:ext cx="2759964" cy="731520"/>
              <a:chOff x="658502" y="2119348"/>
              <a:chExt cx="2759964" cy="731520"/>
            </a:xfrm>
          </p:grpSpPr>
          <p:sp>
            <p:nvSpPr>
              <p:cNvPr id="604" name="Google Shape;604;p107"/>
              <p:cNvSpPr/>
              <p:nvPr/>
            </p:nvSpPr>
            <p:spPr>
              <a:xfrm>
                <a:off x="658502" y="2119348"/>
                <a:ext cx="2759964" cy="731520"/>
              </a:xfrm>
              <a:prstGeom prst="rect">
                <a:avLst/>
              </a:prstGeom>
              <a:solidFill>
                <a:schemeClr val="accent1"/>
              </a:solidFill>
              <a:ln>
                <a:noFill/>
              </a:ln>
            </p:spPr>
            <p:txBody>
              <a:bodyPr spcFirstLastPara="1" wrap="square" lIns="828000" tIns="0" rIns="36000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chemeClr val="lt1"/>
                    </a:solidFill>
                    <a:latin typeface="Roboto"/>
                    <a:ea typeface="Roboto"/>
                    <a:cs typeface="Roboto"/>
                    <a:sym typeface="Roboto"/>
                  </a:rPr>
                  <a:t>Legal interoperability</a:t>
                </a:r>
                <a:endParaRPr sz="1400" b="0" i="0" u="none" strike="noStrike" cap="none">
                  <a:solidFill>
                    <a:srgbClr val="000000"/>
                  </a:solidFill>
                  <a:latin typeface="Arial"/>
                  <a:ea typeface="Arial"/>
                  <a:cs typeface="Arial"/>
                  <a:sym typeface="Arial"/>
                </a:endParaRPr>
              </a:p>
            </p:txBody>
          </p:sp>
          <p:pic>
            <p:nvPicPr>
              <p:cNvPr id="605" name="Google Shape;605;p10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70354" y="2202406"/>
                <a:ext cx="565404" cy="565404"/>
              </a:xfrm>
              <a:prstGeom prst="rect">
                <a:avLst/>
              </a:prstGeom>
              <a:noFill/>
              <a:ln>
                <a:noFill/>
              </a:ln>
            </p:spPr>
          </p:pic>
        </p:grpSp>
      </p:grpSp>
      <p:sp>
        <p:nvSpPr>
          <p:cNvPr id="606" name="Google Shape;606;p107"/>
          <p:cNvSpPr/>
          <p:nvPr/>
        </p:nvSpPr>
        <p:spPr>
          <a:xfrm>
            <a:off x="4730786" y="4700117"/>
            <a:ext cx="1456182" cy="1598665"/>
          </a:xfrm>
          <a:prstGeom prst="rect">
            <a:avLst/>
          </a:prstGeom>
          <a:solidFill>
            <a:srgbClr val="D8D8D8"/>
          </a:solidFill>
          <a:ln>
            <a:noFill/>
          </a:ln>
        </p:spPr>
        <p:txBody>
          <a:bodyPr spcFirstLastPara="1" wrap="square" lIns="180000" tIns="0" rIns="18000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lt1"/>
                </a:solidFill>
                <a:latin typeface="Roboto"/>
                <a:ea typeface="Roboto"/>
                <a:cs typeface="Roboto"/>
                <a:sym typeface="Roboto"/>
              </a:rPr>
              <a:t>External information sources and services</a:t>
            </a:r>
            <a:endParaRPr sz="1100" b="1" i="0" u="none" strike="noStrike" cap="none">
              <a:solidFill>
                <a:schemeClr val="lt1"/>
              </a:solidFill>
              <a:latin typeface="Roboto"/>
              <a:ea typeface="Roboto"/>
              <a:cs typeface="Roboto"/>
              <a:sym typeface="Roboto"/>
            </a:endParaRPr>
          </a:p>
        </p:txBody>
      </p:sp>
      <p:sp>
        <p:nvSpPr>
          <p:cNvPr id="607" name="Google Shape;607;p107"/>
          <p:cNvSpPr/>
          <p:nvPr/>
        </p:nvSpPr>
        <p:spPr>
          <a:xfrm>
            <a:off x="6426236" y="4700117"/>
            <a:ext cx="4622546" cy="1598665"/>
          </a:xfrm>
          <a:prstGeom prst="rect">
            <a:avLst/>
          </a:prstGeom>
          <a:solidFill>
            <a:srgbClr val="D8D8D8"/>
          </a:solidFill>
          <a:ln>
            <a:noFill/>
          </a:ln>
        </p:spPr>
        <p:txBody>
          <a:bodyPr spcFirstLastPara="1" wrap="square" lIns="180000" tIns="72000" rIns="18000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lt1"/>
                </a:solidFill>
                <a:latin typeface="Roboto"/>
                <a:ea typeface="Roboto"/>
                <a:cs typeface="Roboto"/>
                <a:sym typeface="Roboto"/>
              </a:rPr>
              <a:t>Internal information sources and services</a:t>
            </a:r>
            <a:endParaRPr sz="1100" b="1" i="0" u="none" strike="noStrike" cap="none">
              <a:solidFill>
                <a:schemeClr val="lt1"/>
              </a:solidFill>
              <a:latin typeface="Roboto"/>
              <a:ea typeface="Roboto"/>
              <a:cs typeface="Roboto"/>
              <a:sym typeface="Roboto"/>
            </a:endParaRPr>
          </a:p>
        </p:txBody>
      </p:sp>
      <p:sp>
        <p:nvSpPr>
          <p:cNvPr id="608" name="Google Shape;608;p107"/>
          <p:cNvSpPr/>
          <p:nvPr/>
        </p:nvSpPr>
        <p:spPr>
          <a:xfrm>
            <a:off x="6608354" y="5011002"/>
            <a:ext cx="2036064" cy="1136558"/>
          </a:xfrm>
          <a:prstGeom prst="rect">
            <a:avLst/>
          </a:prstGeom>
          <a:solidFill>
            <a:schemeClr val="dk1"/>
          </a:solidFill>
          <a:ln>
            <a:noFill/>
          </a:ln>
        </p:spPr>
        <p:txBody>
          <a:bodyPr spcFirstLastPara="1" wrap="square" lIns="0" tIns="0" rIns="0" bIns="1080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lt1"/>
                </a:solidFill>
                <a:latin typeface="Arial"/>
                <a:ea typeface="Arial"/>
                <a:cs typeface="Arial"/>
                <a:sym typeface="Arial"/>
              </a:rPr>
              <a:t>Information sources</a:t>
            </a:r>
            <a:endParaRPr sz="1100" b="1" i="0" u="none" strike="noStrike" cap="none">
              <a:solidFill>
                <a:schemeClr val="lt1"/>
              </a:solidFill>
              <a:latin typeface="Arial"/>
              <a:ea typeface="Arial"/>
              <a:cs typeface="Arial"/>
              <a:sym typeface="Arial"/>
            </a:endParaRPr>
          </a:p>
        </p:txBody>
      </p:sp>
      <p:sp>
        <p:nvSpPr>
          <p:cNvPr id="609" name="Google Shape;609;p107"/>
          <p:cNvSpPr/>
          <p:nvPr/>
        </p:nvSpPr>
        <p:spPr>
          <a:xfrm>
            <a:off x="8830600" y="5011002"/>
            <a:ext cx="2036064" cy="1136558"/>
          </a:xfrm>
          <a:prstGeom prst="rect">
            <a:avLst/>
          </a:prstGeom>
          <a:solidFill>
            <a:schemeClr val="dk1"/>
          </a:solidFill>
          <a:ln>
            <a:noFill/>
          </a:ln>
        </p:spPr>
        <p:txBody>
          <a:bodyPr spcFirstLastPara="1" wrap="square" lIns="0" tIns="0" rIns="0" bIns="1080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lt1"/>
                </a:solidFill>
                <a:latin typeface="Arial"/>
                <a:ea typeface="Arial"/>
                <a:cs typeface="Arial"/>
                <a:sym typeface="Arial"/>
              </a:rPr>
              <a:t>Services</a:t>
            </a:r>
            <a:endParaRPr sz="1100" b="1" i="0" u="none" strike="noStrike" cap="none">
              <a:solidFill>
                <a:schemeClr val="lt1"/>
              </a:solidFill>
              <a:latin typeface="Arial"/>
              <a:ea typeface="Arial"/>
              <a:cs typeface="Arial"/>
              <a:sym typeface="Arial"/>
            </a:endParaRPr>
          </a:p>
        </p:txBody>
      </p:sp>
      <p:sp>
        <p:nvSpPr>
          <p:cNvPr id="610" name="Google Shape;610;p107"/>
          <p:cNvSpPr txBox="1"/>
          <p:nvPr/>
        </p:nvSpPr>
        <p:spPr>
          <a:xfrm>
            <a:off x="4789126" y="1738908"/>
            <a:ext cx="6186584" cy="21544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400" b="1" i="0" u="none" strike="noStrike" cap="none" dirty="0">
                <a:solidFill>
                  <a:schemeClr val="lt1"/>
                </a:solidFill>
                <a:latin typeface="Roboto"/>
                <a:ea typeface="Roboto"/>
                <a:cs typeface="Roboto"/>
                <a:sym typeface="Roboto"/>
              </a:rPr>
              <a:t>Integrated digital public services to be extended with private services</a:t>
            </a:r>
            <a:endParaRPr sz="1400" b="1" i="0" u="none" strike="noStrike" cap="none" dirty="0">
              <a:solidFill>
                <a:schemeClr val="lt1"/>
              </a:solidFill>
              <a:latin typeface="Roboto"/>
              <a:ea typeface="Roboto"/>
              <a:cs typeface="Roboto"/>
              <a:sym typeface="Roboto"/>
            </a:endParaRPr>
          </a:p>
        </p:txBody>
      </p:sp>
      <p:sp>
        <p:nvSpPr>
          <p:cNvPr id="611" name="Google Shape;611;p107"/>
          <p:cNvSpPr/>
          <p:nvPr/>
        </p:nvSpPr>
        <p:spPr>
          <a:xfrm>
            <a:off x="6426236" y="3698662"/>
            <a:ext cx="2912364" cy="898342"/>
          </a:xfrm>
          <a:prstGeom prst="rect">
            <a:avLst/>
          </a:prstGeom>
          <a:solidFill>
            <a:srgbClr val="D8D8D8"/>
          </a:solidFill>
          <a:ln>
            <a:noFill/>
          </a:ln>
        </p:spPr>
        <p:txBody>
          <a:bodyPr spcFirstLastPara="1" wrap="square" lIns="0" tIns="0" rIns="0" bIns="1080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lt1"/>
                </a:solidFill>
                <a:latin typeface="Roboto"/>
                <a:ea typeface="Roboto"/>
                <a:cs typeface="Roboto"/>
                <a:sym typeface="Roboto"/>
              </a:rPr>
              <a:t>Coordination for integrated service delivery</a:t>
            </a:r>
            <a:endParaRPr sz="1100" b="1" i="0" u="none" strike="noStrike" cap="none">
              <a:solidFill>
                <a:schemeClr val="lt1"/>
              </a:solidFill>
              <a:latin typeface="Roboto"/>
              <a:ea typeface="Roboto"/>
              <a:cs typeface="Roboto"/>
              <a:sym typeface="Roboto"/>
            </a:endParaRPr>
          </a:p>
        </p:txBody>
      </p:sp>
      <p:pic>
        <p:nvPicPr>
          <p:cNvPr id="612" name="Google Shape;612;p10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655367" y="3815601"/>
            <a:ext cx="423484" cy="423484"/>
          </a:xfrm>
          <a:prstGeom prst="rect">
            <a:avLst/>
          </a:prstGeom>
          <a:noFill/>
          <a:ln>
            <a:noFill/>
          </a:ln>
        </p:spPr>
      </p:pic>
      <p:pic>
        <p:nvPicPr>
          <p:cNvPr id="613" name="Google Shape;613;p10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702969" y="5081347"/>
            <a:ext cx="484131" cy="484131"/>
          </a:xfrm>
          <a:prstGeom prst="rect">
            <a:avLst/>
          </a:prstGeom>
          <a:noFill/>
          <a:ln>
            <a:noFill/>
          </a:ln>
        </p:spPr>
      </p:pic>
      <p:sp>
        <p:nvSpPr>
          <p:cNvPr id="614" name="Google Shape;614;p107"/>
          <p:cNvSpPr txBox="1"/>
          <p:nvPr/>
        </p:nvSpPr>
        <p:spPr>
          <a:xfrm>
            <a:off x="6679279" y="5514856"/>
            <a:ext cx="531510"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chemeClr val="lt1"/>
                </a:solidFill>
                <a:latin typeface="Roboto"/>
                <a:ea typeface="Roboto"/>
                <a:cs typeface="Roboto"/>
                <a:sym typeface="Roboto"/>
              </a:rPr>
              <a:t>Base registries</a:t>
            </a:r>
            <a:endParaRPr sz="800" b="0" i="0" u="none" strike="noStrike" cap="none">
              <a:solidFill>
                <a:schemeClr val="lt1"/>
              </a:solidFill>
              <a:latin typeface="Roboto"/>
              <a:ea typeface="Roboto"/>
              <a:cs typeface="Roboto"/>
              <a:sym typeface="Roboto"/>
            </a:endParaRPr>
          </a:p>
        </p:txBody>
      </p:sp>
      <p:pic>
        <p:nvPicPr>
          <p:cNvPr id="615" name="Google Shape;615;p10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7382978" y="5081347"/>
            <a:ext cx="484131" cy="484131"/>
          </a:xfrm>
          <a:prstGeom prst="rect">
            <a:avLst/>
          </a:prstGeom>
          <a:noFill/>
          <a:ln>
            <a:noFill/>
          </a:ln>
        </p:spPr>
      </p:pic>
      <p:pic>
        <p:nvPicPr>
          <p:cNvPr id="616" name="Google Shape;616;p10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062986" y="5081347"/>
            <a:ext cx="484131" cy="484131"/>
          </a:xfrm>
          <a:prstGeom prst="rect">
            <a:avLst/>
          </a:prstGeom>
          <a:noFill/>
          <a:ln>
            <a:noFill/>
          </a:ln>
        </p:spPr>
      </p:pic>
      <p:sp>
        <p:nvSpPr>
          <p:cNvPr id="617" name="Google Shape;617;p107"/>
          <p:cNvSpPr txBox="1"/>
          <p:nvPr/>
        </p:nvSpPr>
        <p:spPr>
          <a:xfrm>
            <a:off x="7273278" y="5514856"/>
            <a:ext cx="703527" cy="24622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chemeClr val="lt1"/>
                </a:solidFill>
                <a:latin typeface="Roboto"/>
                <a:ea typeface="Roboto"/>
                <a:cs typeface="Roboto"/>
                <a:sym typeface="Roboto"/>
              </a:rPr>
              <a:t>Other authentic sources</a:t>
            </a:r>
            <a:endParaRPr sz="800" b="0" i="0" u="none" strike="noStrike" cap="none">
              <a:solidFill>
                <a:schemeClr val="lt1"/>
              </a:solidFill>
              <a:latin typeface="Roboto"/>
              <a:ea typeface="Roboto"/>
              <a:cs typeface="Roboto"/>
              <a:sym typeface="Roboto"/>
            </a:endParaRPr>
          </a:p>
        </p:txBody>
      </p:sp>
      <p:sp>
        <p:nvSpPr>
          <p:cNvPr id="618" name="Google Shape;618;p107"/>
          <p:cNvSpPr txBox="1"/>
          <p:nvPr/>
        </p:nvSpPr>
        <p:spPr>
          <a:xfrm>
            <a:off x="8035278" y="5514856"/>
            <a:ext cx="538215" cy="123111"/>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chemeClr val="lt1"/>
                </a:solidFill>
                <a:latin typeface="Roboto"/>
                <a:ea typeface="Roboto"/>
                <a:cs typeface="Roboto"/>
                <a:sym typeface="Roboto"/>
              </a:rPr>
              <a:t>Open data</a:t>
            </a:r>
            <a:endParaRPr sz="800" b="0" i="0" u="none" strike="noStrike" cap="none">
              <a:solidFill>
                <a:schemeClr val="lt1"/>
              </a:solidFill>
              <a:latin typeface="Roboto"/>
              <a:ea typeface="Roboto"/>
              <a:cs typeface="Roboto"/>
              <a:sym typeface="Roboto"/>
            </a:endParaRPr>
          </a:p>
        </p:txBody>
      </p:sp>
      <p:sp>
        <p:nvSpPr>
          <p:cNvPr id="619" name="Google Shape;619;p107"/>
          <p:cNvSpPr txBox="1"/>
          <p:nvPr/>
        </p:nvSpPr>
        <p:spPr>
          <a:xfrm>
            <a:off x="9217752" y="5253246"/>
            <a:ext cx="1261760" cy="507831"/>
          </a:xfrm>
          <a:prstGeom prst="rect">
            <a:avLst/>
          </a:prstGeom>
          <a:noFill/>
          <a:ln>
            <a:noFill/>
          </a:ln>
        </p:spPr>
        <p:txBody>
          <a:bodyPr spcFirstLastPara="1" wrap="square" lIns="0" tIns="0" rIns="0" bIns="0" anchor="t" anchorCtr="0">
            <a:spAutoFit/>
          </a:bodyPr>
          <a:lstStyle/>
          <a:p>
            <a:pPr marL="88900" marR="0" lvl="0" indent="-88900" algn="l" rtl="0">
              <a:lnSpc>
                <a:spcPct val="150000"/>
              </a:lnSpc>
              <a:spcBef>
                <a:spcPts val="0"/>
              </a:spcBef>
              <a:spcAft>
                <a:spcPts val="0"/>
              </a:spcAft>
              <a:buClr>
                <a:srgbClr val="000000"/>
              </a:buClr>
              <a:buSzPts val="1100"/>
              <a:buFont typeface="Arial"/>
              <a:buChar char="•"/>
            </a:pPr>
            <a:r>
              <a:rPr lang="en-GB" sz="1100" b="0" i="0" u="none" strike="noStrike" cap="none">
                <a:solidFill>
                  <a:schemeClr val="lt1"/>
                </a:solidFill>
                <a:latin typeface="Roboto"/>
                <a:ea typeface="Roboto"/>
                <a:cs typeface="Roboto"/>
                <a:sym typeface="Roboto"/>
              </a:rPr>
              <a:t>Shared services</a:t>
            </a:r>
            <a:endParaRPr sz="1400" b="0" i="0" u="none" strike="noStrike" cap="none">
              <a:solidFill>
                <a:srgbClr val="000000"/>
              </a:solidFill>
              <a:latin typeface="Arial"/>
              <a:ea typeface="Arial"/>
              <a:cs typeface="Arial"/>
              <a:sym typeface="Arial"/>
            </a:endParaRPr>
          </a:p>
          <a:p>
            <a:pPr marL="88900" marR="0" lvl="0" indent="-88900" algn="l" rtl="0">
              <a:lnSpc>
                <a:spcPct val="150000"/>
              </a:lnSpc>
              <a:spcBef>
                <a:spcPts val="0"/>
              </a:spcBef>
              <a:spcAft>
                <a:spcPts val="0"/>
              </a:spcAft>
              <a:buClr>
                <a:srgbClr val="000000"/>
              </a:buClr>
              <a:buSzPts val="1100"/>
              <a:buFont typeface="Arial"/>
              <a:buChar char="•"/>
            </a:pPr>
            <a:r>
              <a:rPr lang="en-GB" sz="1100" b="0" i="0" u="none" strike="noStrike" cap="none">
                <a:solidFill>
                  <a:schemeClr val="lt1"/>
                </a:solidFill>
                <a:latin typeface="Roboto"/>
                <a:ea typeface="Roboto"/>
                <a:cs typeface="Roboto"/>
                <a:sym typeface="Roboto"/>
              </a:rPr>
              <a:t>Basic services</a:t>
            </a:r>
            <a:endParaRPr sz="1100" b="0" i="0" u="none" strike="noStrike" cap="none">
              <a:solidFill>
                <a:schemeClr val="lt1"/>
              </a:solidFill>
              <a:latin typeface="Roboto"/>
              <a:ea typeface="Roboto"/>
              <a:cs typeface="Roboto"/>
              <a:sym typeface="Roboto"/>
            </a:endParaRPr>
          </a:p>
        </p:txBody>
      </p:sp>
      <p:sp>
        <p:nvSpPr>
          <p:cNvPr id="620" name="Google Shape;620;p107"/>
          <p:cNvSpPr/>
          <p:nvPr/>
        </p:nvSpPr>
        <p:spPr>
          <a:xfrm>
            <a:off x="6426236" y="2695693"/>
            <a:ext cx="2912364" cy="898342"/>
          </a:xfrm>
          <a:prstGeom prst="rect">
            <a:avLst/>
          </a:prstGeom>
          <a:solidFill>
            <a:srgbClr val="D8D8D8"/>
          </a:solidFill>
          <a:ln>
            <a:noFill/>
          </a:ln>
        </p:spPr>
        <p:txBody>
          <a:bodyPr spcFirstLastPara="1" wrap="square" lIns="0" tIns="0" rIns="0" bIns="1080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lt1"/>
                </a:solidFill>
                <a:latin typeface="Roboto"/>
                <a:ea typeface="Roboto"/>
                <a:cs typeface="Roboto"/>
                <a:sym typeface="Roboto"/>
              </a:rPr>
              <a:t>Integrated public services</a:t>
            </a:r>
            <a:endParaRPr sz="1100" b="1" i="0" u="none" strike="noStrike" cap="none">
              <a:solidFill>
                <a:schemeClr val="lt1"/>
              </a:solidFill>
              <a:latin typeface="Roboto"/>
              <a:ea typeface="Roboto"/>
              <a:cs typeface="Roboto"/>
              <a:sym typeface="Roboto"/>
            </a:endParaRPr>
          </a:p>
        </p:txBody>
      </p:sp>
      <p:pic>
        <p:nvPicPr>
          <p:cNvPr id="621" name="Google Shape;621;p10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641838" y="2843219"/>
            <a:ext cx="450542" cy="450540"/>
          </a:xfrm>
          <a:prstGeom prst="rect">
            <a:avLst/>
          </a:prstGeom>
          <a:noFill/>
          <a:ln>
            <a:noFill/>
          </a:ln>
        </p:spPr>
      </p:pic>
      <p:pic>
        <p:nvPicPr>
          <p:cNvPr id="622" name="Google Shape;622;p107"/>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6975875" y="2835834"/>
            <a:ext cx="495693" cy="495693"/>
          </a:xfrm>
          <a:prstGeom prst="rect">
            <a:avLst/>
          </a:prstGeom>
          <a:noFill/>
          <a:ln>
            <a:noFill/>
          </a:ln>
        </p:spPr>
      </p:pic>
      <p:pic>
        <p:nvPicPr>
          <p:cNvPr id="623" name="Google Shape;623;p107"/>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8277643" y="2792010"/>
            <a:ext cx="552958" cy="552958"/>
          </a:xfrm>
          <a:prstGeom prst="rect">
            <a:avLst/>
          </a:prstGeom>
          <a:noFill/>
          <a:ln>
            <a:noFill/>
          </a:ln>
        </p:spPr>
      </p:pic>
      <p:grpSp>
        <p:nvGrpSpPr>
          <p:cNvPr id="624" name="Google Shape;624;p107"/>
          <p:cNvGrpSpPr/>
          <p:nvPr/>
        </p:nvGrpSpPr>
        <p:grpSpPr>
          <a:xfrm>
            <a:off x="4506275" y="3753243"/>
            <a:ext cx="814002" cy="789180"/>
            <a:chOff x="4964752" y="2687533"/>
            <a:chExt cx="814002" cy="789180"/>
          </a:xfrm>
        </p:grpSpPr>
        <p:sp>
          <p:nvSpPr>
            <p:cNvPr id="625" name="Google Shape;625;p107"/>
            <p:cNvSpPr/>
            <p:nvPr/>
          </p:nvSpPr>
          <p:spPr>
            <a:xfrm>
              <a:off x="4964752" y="2687533"/>
              <a:ext cx="814002" cy="78918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26" name="Google Shape;626;p107"/>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123807" y="2834177"/>
              <a:ext cx="495890" cy="495890"/>
            </a:xfrm>
            <a:prstGeom prst="rect">
              <a:avLst/>
            </a:prstGeom>
            <a:noFill/>
            <a:ln>
              <a:noFill/>
            </a:ln>
          </p:spPr>
        </p:pic>
      </p:grpSp>
      <p:sp>
        <p:nvSpPr>
          <p:cNvPr id="627" name="Google Shape;627;p107"/>
          <p:cNvSpPr/>
          <p:nvPr/>
        </p:nvSpPr>
        <p:spPr>
          <a:xfrm rot="-5400000" flipH="1">
            <a:off x="7530873" y="984283"/>
            <a:ext cx="703090" cy="2912364"/>
          </a:xfrm>
          <a:prstGeom prst="homePlate">
            <a:avLst>
              <a:gd name="adj" fmla="val 32382"/>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2F2F2"/>
              </a:solidFill>
              <a:latin typeface="Arial"/>
              <a:ea typeface="Arial"/>
              <a:cs typeface="Arial"/>
              <a:sym typeface="Arial"/>
            </a:endParaRPr>
          </a:p>
        </p:txBody>
      </p:sp>
      <p:pic>
        <p:nvPicPr>
          <p:cNvPr id="628" name="Google Shape;628;p107"/>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7442138" y="1958206"/>
            <a:ext cx="842456" cy="842456"/>
          </a:xfrm>
          <a:prstGeom prst="rect">
            <a:avLst/>
          </a:prstGeom>
          <a:noFill/>
          <a:ln>
            <a:noFill/>
          </a:ln>
        </p:spPr>
      </p:pic>
      <p:cxnSp>
        <p:nvCxnSpPr>
          <p:cNvPr id="629" name="Google Shape;629;p107"/>
          <p:cNvCxnSpPr>
            <a:stCxn id="620" idx="2"/>
            <a:endCxn id="611" idx="0"/>
          </p:cNvCxnSpPr>
          <p:nvPr/>
        </p:nvCxnSpPr>
        <p:spPr>
          <a:xfrm>
            <a:off x="7882418" y="3594035"/>
            <a:ext cx="0" cy="104700"/>
          </a:xfrm>
          <a:prstGeom prst="straightConnector1">
            <a:avLst/>
          </a:prstGeom>
          <a:noFill/>
          <a:ln w="19050" cap="flat" cmpd="sng">
            <a:solidFill>
              <a:srgbClr val="00A5F1"/>
            </a:solidFill>
            <a:prstDash val="solid"/>
            <a:round/>
            <a:headEnd type="none" w="sm" len="sm"/>
            <a:tailEnd type="oval" w="med" len="med"/>
          </a:ln>
        </p:spPr>
      </p:cxnSp>
      <p:cxnSp>
        <p:nvCxnSpPr>
          <p:cNvPr id="630" name="Google Shape;630;p107"/>
          <p:cNvCxnSpPr>
            <a:endCxn id="606" idx="0"/>
          </p:cNvCxnSpPr>
          <p:nvPr/>
        </p:nvCxnSpPr>
        <p:spPr>
          <a:xfrm flipH="1">
            <a:off x="5458877" y="4254317"/>
            <a:ext cx="967500" cy="445800"/>
          </a:xfrm>
          <a:prstGeom prst="bentConnector2">
            <a:avLst/>
          </a:prstGeom>
          <a:noFill/>
          <a:ln w="19050" cap="flat" cmpd="sng">
            <a:solidFill>
              <a:srgbClr val="00A5F1"/>
            </a:solidFill>
            <a:prstDash val="solid"/>
            <a:round/>
            <a:headEnd type="none" w="sm" len="sm"/>
            <a:tailEnd type="oval" w="med" len="med"/>
          </a:ln>
        </p:spPr>
      </p:cxnSp>
      <p:cxnSp>
        <p:nvCxnSpPr>
          <p:cNvPr id="631" name="Google Shape;631;p107"/>
          <p:cNvCxnSpPr>
            <a:stCxn id="611" idx="3"/>
          </p:cNvCxnSpPr>
          <p:nvPr/>
        </p:nvCxnSpPr>
        <p:spPr>
          <a:xfrm>
            <a:off x="9338600" y="4147833"/>
            <a:ext cx="434400" cy="566400"/>
          </a:xfrm>
          <a:prstGeom prst="bentConnector2">
            <a:avLst/>
          </a:prstGeom>
          <a:noFill/>
          <a:ln w="19050" cap="flat" cmpd="sng">
            <a:solidFill>
              <a:srgbClr val="00A5F1"/>
            </a:solidFill>
            <a:prstDash val="solid"/>
            <a:round/>
            <a:headEnd type="none" w="sm" len="sm"/>
            <a:tailEnd type="oval" w="med" len="med"/>
          </a:ln>
        </p:spPr>
      </p:cxnSp>
      <p:cxnSp>
        <p:nvCxnSpPr>
          <p:cNvPr id="632" name="Google Shape;632;p107"/>
          <p:cNvCxnSpPr>
            <a:stCxn id="611" idx="1"/>
            <a:endCxn id="625" idx="6"/>
          </p:cNvCxnSpPr>
          <p:nvPr/>
        </p:nvCxnSpPr>
        <p:spPr>
          <a:xfrm rot="10800000">
            <a:off x="5320136" y="4147833"/>
            <a:ext cx="1106100" cy="0"/>
          </a:xfrm>
          <a:prstGeom prst="straightConnector1">
            <a:avLst/>
          </a:prstGeom>
          <a:noFill/>
          <a:ln w="19050" cap="flat" cmpd="sng">
            <a:solidFill>
              <a:srgbClr val="00A5F1"/>
            </a:solidFill>
            <a:prstDash val="solid"/>
            <a:round/>
            <a:headEnd type="none" w="sm" len="sm"/>
            <a:tailEnd type="oval" w="med" len="med"/>
          </a:ln>
        </p:spPr>
      </p:cxnSp>
      <p:sp>
        <p:nvSpPr>
          <p:cNvPr id="633" name="Google Shape;633;p107"/>
          <p:cNvSpPr/>
          <p:nvPr/>
        </p:nvSpPr>
        <p:spPr>
          <a:xfrm rot="5400000">
            <a:off x="9263925" y="4053676"/>
            <a:ext cx="4126299" cy="363917"/>
          </a:xfrm>
          <a:prstGeom prst="rect">
            <a:avLst/>
          </a:prstGeom>
          <a:solidFill>
            <a:schemeClr val="accent1"/>
          </a:solidFill>
          <a:ln>
            <a:noFill/>
          </a:ln>
        </p:spPr>
        <p:txBody>
          <a:bodyPr spcFirstLastPara="1" wrap="square" lIns="180000" tIns="72000" rIns="18000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dk1"/>
                </a:solidFill>
                <a:latin typeface="Roboto"/>
                <a:ea typeface="Roboto"/>
                <a:cs typeface="Roboto"/>
                <a:sym typeface="Roboto"/>
              </a:rPr>
              <a:t>Security and privacy</a:t>
            </a:r>
            <a:endParaRPr sz="1100" b="1" i="0" u="none" strike="noStrike" cap="none">
              <a:solidFill>
                <a:schemeClr val="dk1"/>
              </a:solidFill>
              <a:latin typeface="Roboto"/>
              <a:ea typeface="Roboto"/>
              <a:cs typeface="Roboto"/>
              <a:sym typeface="Roboto"/>
            </a:endParaRPr>
          </a:p>
        </p:txBody>
      </p:sp>
      <p:sp>
        <p:nvSpPr>
          <p:cNvPr id="634" name="Google Shape;634;p107"/>
          <p:cNvSpPr/>
          <p:nvPr/>
        </p:nvSpPr>
        <p:spPr>
          <a:xfrm rot="5400000">
            <a:off x="1983094" y="3965725"/>
            <a:ext cx="3226758" cy="539819"/>
          </a:xfrm>
          <a:prstGeom prst="rect">
            <a:avLst/>
          </a:prstGeom>
          <a:solidFill>
            <a:srgbClr val="105E9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dk1"/>
                </a:solidFill>
                <a:latin typeface="Roboto"/>
                <a:ea typeface="Roboto"/>
                <a:cs typeface="Roboto"/>
                <a:sym typeface="Roboto"/>
              </a:rPr>
              <a:t>Integrated public service governance</a:t>
            </a:r>
            <a:endParaRPr sz="1100" b="1" i="0" u="none" strike="noStrike" cap="none">
              <a:solidFill>
                <a:schemeClr val="dk1"/>
              </a:solidFill>
              <a:latin typeface="Roboto"/>
              <a:ea typeface="Roboto"/>
              <a:cs typeface="Roboto"/>
              <a:sym typeface="Roboto"/>
            </a:endParaRPr>
          </a:p>
        </p:txBody>
      </p:sp>
      <p:cxnSp>
        <p:nvCxnSpPr>
          <p:cNvPr id="635" name="Google Shape;635;p107"/>
          <p:cNvCxnSpPr>
            <a:stCxn id="607" idx="1"/>
            <a:endCxn id="606" idx="3"/>
          </p:cNvCxnSpPr>
          <p:nvPr/>
        </p:nvCxnSpPr>
        <p:spPr>
          <a:xfrm rot="10800000">
            <a:off x="6186836" y="5499450"/>
            <a:ext cx="239400" cy="0"/>
          </a:xfrm>
          <a:prstGeom prst="straightConnector1">
            <a:avLst/>
          </a:prstGeom>
          <a:noFill/>
          <a:ln w="19050" cap="flat" cmpd="sng">
            <a:solidFill>
              <a:srgbClr val="00A5F1"/>
            </a:solidFill>
            <a:prstDash val="solid"/>
            <a:round/>
            <a:headEnd type="none" w="sm" len="sm"/>
            <a:tailEnd type="oval" w="med" len="med"/>
          </a:ln>
        </p:spPr>
      </p:cxnSp>
      <p:sp>
        <p:nvSpPr>
          <p:cNvPr id="636" name="Google Shape;636;p107"/>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None/>
            </a:pPr>
            <a:r>
              <a:rPr lang="en-GB" dirty="0"/>
              <a:t>Extending the interoperability of digital services among public and private parties</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cxnSp>
        <p:nvCxnSpPr>
          <p:cNvPr id="641" name="Google Shape;641;p108"/>
          <p:cNvCxnSpPr/>
          <p:nvPr/>
        </p:nvCxnSpPr>
        <p:spPr>
          <a:xfrm rot="10800000">
            <a:off x="8788585" y="3803213"/>
            <a:ext cx="0" cy="990339"/>
          </a:xfrm>
          <a:prstGeom prst="straightConnector1">
            <a:avLst/>
          </a:prstGeom>
          <a:noFill/>
          <a:ln w="9525" cap="flat" cmpd="sng">
            <a:solidFill>
              <a:srgbClr val="031420"/>
            </a:solidFill>
            <a:prstDash val="dash"/>
            <a:round/>
            <a:headEnd type="none" w="sm" len="sm"/>
            <a:tailEnd type="none" w="sm" len="sm"/>
          </a:ln>
        </p:spPr>
      </p:cxnSp>
      <p:sp>
        <p:nvSpPr>
          <p:cNvPr id="642" name="Google Shape;642;p108"/>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a:t>Legal interoperability: focus on using GDPR in private and public institutions</a:t>
            </a:r>
            <a:endParaRPr/>
          </a:p>
        </p:txBody>
      </p:sp>
      <p:sp>
        <p:nvSpPr>
          <p:cNvPr id="643" name="Google Shape;643;p108"/>
          <p:cNvSpPr txBox="1"/>
          <p:nvPr/>
        </p:nvSpPr>
        <p:spPr>
          <a:xfrm>
            <a:off x="1872702" y="1493229"/>
            <a:ext cx="9764562" cy="118872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Legal interoperability: data input and disclosure output automation (replicable from SOZA)</a:t>
            </a:r>
            <a:endParaRPr sz="1400" b="1" i="0" u="none" strike="noStrike" cap="none">
              <a:solidFill>
                <a:schemeClr val="lt1"/>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400"/>
              <a:buFont typeface="Arial"/>
              <a:buChar char="•"/>
            </a:pPr>
            <a:r>
              <a:rPr lang="en-GB" sz="1400" b="0" i="0" u="none" strike="noStrike" cap="none">
                <a:solidFill>
                  <a:schemeClr val="lt1"/>
                </a:solidFill>
                <a:latin typeface="Arial"/>
                <a:ea typeface="Arial"/>
                <a:cs typeface="Arial"/>
                <a:sym typeface="Arial"/>
              </a:rPr>
              <a:t>New instruments: Open Data Directive, Data Govern Act, European AI Act, standardised licenses</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400"/>
              <a:buFont typeface="Arial"/>
              <a:buChar char="•"/>
            </a:pPr>
            <a:r>
              <a:rPr lang="en-GB" sz="1400" b="0" i="0" u="none" strike="noStrike" cap="none">
                <a:solidFill>
                  <a:schemeClr val="lt1"/>
                </a:solidFill>
                <a:latin typeface="Arial"/>
                <a:ea typeface="Arial"/>
                <a:cs typeface="Arial"/>
                <a:sym typeface="Arial"/>
              </a:rPr>
              <a:t>Cooperation with BVDA and the Data Space Support Centre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400"/>
              <a:buFont typeface="Arial"/>
              <a:buChar char="•"/>
            </a:pPr>
            <a:r>
              <a:rPr lang="en-GB" sz="1400" b="0" i="0" u="none" strike="noStrike" cap="none">
                <a:solidFill>
                  <a:schemeClr val="lt1"/>
                </a:solidFill>
                <a:latin typeface="Arial"/>
                <a:ea typeface="Arial"/>
                <a:cs typeface="Arial"/>
                <a:sym typeface="Arial"/>
              </a:rPr>
              <a:t>Data protection for personal and business confidential data is standardised by SOZA.</a:t>
            </a:r>
            <a:endParaRPr sz="1400" b="0" i="0" u="none" strike="noStrike" cap="none">
              <a:solidFill>
                <a:srgbClr val="000000"/>
              </a:solidFill>
              <a:latin typeface="Arial"/>
              <a:ea typeface="Arial"/>
              <a:cs typeface="Arial"/>
              <a:sym typeface="Arial"/>
            </a:endParaRPr>
          </a:p>
        </p:txBody>
      </p:sp>
      <p:sp>
        <p:nvSpPr>
          <p:cNvPr id="644" name="Google Shape;644;p108"/>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sz="800"/>
              <a:t>04 </a:t>
            </a:r>
            <a:r>
              <a:rPr lang="en-GB" sz="800">
                <a:solidFill>
                  <a:schemeClr val="dk2"/>
                </a:solidFill>
              </a:rPr>
              <a:t>Data coordination &amp; interoperability</a:t>
            </a:r>
            <a:endParaRPr/>
          </a:p>
        </p:txBody>
      </p:sp>
      <p:sp>
        <p:nvSpPr>
          <p:cNvPr id="645" name="Google Shape;645;p108"/>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European Interoperability Framework and relevant legal instruments</a:t>
            </a:r>
            <a:endParaRPr sz="900" b="0" i="0" u="none" strike="noStrike" cap="none">
              <a:solidFill>
                <a:srgbClr val="062032"/>
              </a:solidFill>
              <a:latin typeface="Arial"/>
              <a:ea typeface="Arial"/>
              <a:cs typeface="Arial"/>
              <a:sym typeface="Arial"/>
            </a:endParaRPr>
          </a:p>
        </p:txBody>
      </p:sp>
      <p:sp>
        <p:nvSpPr>
          <p:cNvPr id="646" name="Google Shape;646;p108"/>
          <p:cNvSpPr/>
          <p:nvPr/>
        </p:nvSpPr>
        <p:spPr>
          <a:xfrm>
            <a:off x="501049" y="1701863"/>
            <a:ext cx="832104" cy="8321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pic>
        <p:nvPicPr>
          <p:cNvPr id="647" name="Google Shape;647;p108" descr="Jogot jelképező mérleg egyszínű kitöltéssel"/>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1633" y="1772121"/>
            <a:ext cx="630936" cy="630936"/>
          </a:xfrm>
          <a:prstGeom prst="rect">
            <a:avLst/>
          </a:prstGeom>
          <a:noFill/>
          <a:ln>
            <a:noFill/>
          </a:ln>
          <a:effectLst>
            <a:outerShdw blurRad="50800" dist="38100" dir="2700000" algn="tl" rotWithShape="0">
              <a:srgbClr val="000000">
                <a:alpha val="40000"/>
              </a:srgbClr>
            </a:outerShdw>
          </a:effectLst>
        </p:spPr>
      </p:pic>
      <p:sp>
        <p:nvSpPr>
          <p:cNvPr id="648" name="Google Shape;648;p108"/>
          <p:cNvSpPr/>
          <p:nvPr/>
        </p:nvSpPr>
        <p:spPr>
          <a:xfrm>
            <a:off x="601633" y="3156254"/>
            <a:ext cx="2338906" cy="451056"/>
          </a:xfrm>
          <a:prstGeom prst="homePlat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Data needs</a:t>
            </a:r>
            <a:endParaRPr sz="1400" b="0" i="0" u="none" strike="noStrike" cap="none">
              <a:solidFill>
                <a:srgbClr val="000000"/>
              </a:solidFill>
              <a:latin typeface="Arial"/>
              <a:ea typeface="Arial"/>
              <a:cs typeface="Arial"/>
              <a:sym typeface="Arial"/>
            </a:endParaRPr>
          </a:p>
        </p:txBody>
      </p:sp>
      <p:sp>
        <p:nvSpPr>
          <p:cNvPr id="649" name="Google Shape;649;p108"/>
          <p:cNvSpPr/>
          <p:nvPr/>
        </p:nvSpPr>
        <p:spPr>
          <a:xfrm>
            <a:off x="286447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Data availability</a:t>
            </a:r>
            <a:endParaRPr sz="1400" b="0" i="0" u="none" strike="noStrike" cap="none">
              <a:solidFill>
                <a:srgbClr val="000000"/>
              </a:solidFill>
              <a:latin typeface="Arial"/>
              <a:ea typeface="Arial"/>
              <a:cs typeface="Arial"/>
              <a:sym typeface="Arial"/>
            </a:endParaRPr>
          </a:p>
        </p:txBody>
      </p:sp>
      <p:sp>
        <p:nvSpPr>
          <p:cNvPr id="650" name="Google Shape;650;p108"/>
          <p:cNvSpPr/>
          <p:nvPr/>
        </p:nvSpPr>
        <p:spPr>
          <a:xfrm>
            <a:off x="508263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Legal assessment</a:t>
            </a:r>
            <a:endParaRPr sz="1400" b="0" i="0" u="none" strike="noStrike" cap="none">
              <a:solidFill>
                <a:srgbClr val="000000"/>
              </a:solidFill>
              <a:latin typeface="Arial"/>
              <a:ea typeface="Arial"/>
              <a:cs typeface="Arial"/>
              <a:sym typeface="Arial"/>
            </a:endParaRPr>
          </a:p>
        </p:txBody>
      </p:sp>
      <p:sp>
        <p:nvSpPr>
          <p:cNvPr id="651" name="Google Shape;651;p108"/>
          <p:cNvSpPr/>
          <p:nvPr/>
        </p:nvSpPr>
        <p:spPr>
          <a:xfrm>
            <a:off x="730079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Clear and opt-out</a:t>
            </a:r>
            <a:endParaRPr sz="1400" b="1" i="0" u="none" strike="noStrike" cap="none">
              <a:solidFill>
                <a:schemeClr val="dk1"/>
              </a:solidFill>
              <a:latin typeface="Arial"/>
              <a:ea typeface="Arial"/>
              <a:cs typeface="Arial"/>
              <a:sym typeface="Arial"/>
            </a:endParaRPr>
          </a:p>
        </p:txBody>
      </p:sp>
      <p:sp>
        <p:nvSpPr>
          <p:cNvPr id="652" name="Google Shape;652;p108"/>
          <p:cNvSpPr/>
          <p:nvPr/>
        </p:nvSpPr>
        <p:spPr>
          <a:xfrm>
            <a:off x="951895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Opt-in</a:t>
            </a:r>
            <a:endParaRPr sz="1400" b="1" i="0" u="none" strike="noStrike" cap="none">
              <a:solidFill>
                <a:schemeClr val="dk1"/>
              </a:solidFill>
              <a:latin typeface="Arial"/>
              <a:ea typeface="Arial"/>
              <a:cs typeface="Arial"/>
              <a:sym typeface="Arial"/>
            </a:endParaRPr>
          </a:p>
        </p:txBody>
      </p:sp>
      <p:cxnSp>
        <p:nvCxnSpPr>
          <p:cNvPr id="653" name="Google Shape;653;p108"/>
          <p:cNvCxnSpPr>
            <a:stCxn id="654" idx="0"/>
            <a:endCxn id="655" idx="4"/>
          </p:cNvCxnSpPr>
          <p:nvPr/>
        </p:nvCxnSpPr>
        <p:spPr>
          <a:xfrm rot="10800000">
            <a:off x="8511276"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656" name="Google Shape;656;p108"/>
          <p:cNvCxnSpPr>
            <a:stCxn id="657" idx="0"/>
            <a:endCxn id="658" idx="4"/>
          </p:cNvCxnSpPr>
          <p:nvPr/>
        </p:nvCxnSpPr>
        <p:spPr>
          <a:xfrm rot="10800000">
            <a:off x="7385647"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659" name="Google Shape;659;p108"/>
          <p:cNvCxnSpPr>
            <a:stCxn id="660" idx="0"/>
            <a:endCxn id="661" idx="4"/>
          </p:cNvCxnSpPr>
          <p:nvPr/>
        </p:nvCxnSpPr>
        <p:spPr>
          <a:xfrm rot="10800000">
            <a:off x="3617922"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662" name="Google Shape;662;p108"/>
          <p:cNvCxnSpPr>
            <a:stCxn id="663" idx="0"/>
            <a:endCxn id="664" idx="4"/>
          </p:cNvCxnSpPr>
          <p:nvPr/>
        </p:nvCxnSpPr>
        <p:spPr>
          <a:xfrm rot="10800000">
            <a:off x="10870256"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665" name="Google Shape;665;p108"/>
          <p:cNvCxnSpPr>
            <a:endCxn id="666" idx="4"/>
          </p:cNvCxnSpPr>
          <p:nvPr/>
        </p:nvCxnSpPr>
        <p:spPr>
          <a:xfrm rot="10800000">
            <a:off x="5541666" y="3803213"/>
            <a:ext cx="0" cy="2109300"/>
          </a:xfrm>
          <a:prstGeom prst="straightConnector1">
            <a:avLst/>
          </a:prstGeom>
          <a:noFill/>
          <a:ln w="9525" cap="flat" cmpd="sng">
            <a:solidFill>
              <a:srgbClr val="031420"/>
            </a:solidFill>
            <a:prstDash val="dash"/>
            <a:round/>
            <a:headEnd type="none" w="sm" len="sm"/>
            <a:tailEnd type="none" w="sm" len="sm"/>
          </a:ln>
        </p:spPr>
      </p:cxnSp>
      <p:cxnSp>
        <p:nvCxnSpPr>
          <p:cNvPr id="667" name="Google Shape;667;p108"/>
          <p:cNvCxnSpPr>
            <a:stCxn id="668" idx="0"/>
            <a:endCxn id="669" idx="4"/>
          </p:cNvCxnSpPr>
          <p:nvPr/>
        </p:nvCxnSpPr>
        <p:spPr>
          <a:xfrm rot="10800000">
            <a:off x="5114833" y="3803118"/>
            <a:ext cx="0" cy="389100"/>
          </a:xfrm>
          <a:prstGeom prst="straightConnector1">
            <a:avLst/>
          </a:prstGeom>
          <a:noFill/>
          <a:ln w="9525" cap="flat" cmpd="sng">
            <a:solidFill>
              <a:srgbClr val="031420"/>
            </a:solidFill>
            <a:prstDash val="dash"/>
            <a:round/>
            <a:headEnd type="none" w="sm" len="sm"/>
            <a:tailEnd type="none" w="sm" len="sm"/>
          </a:ln>
        </p:spPr>
      </p:cxnSp>
      <p:sp>
        <p:nvSpPr>
          <p:cNvPr id="669" name="Google Shape;669;p108"/>
          <p:cNvSpPr/>
          <p:nvPr/>
        </p:nvSpPr>
        <p:spPr>
          <a:xfrm>
            <a:off x="5060833"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8" name="Google Shape;668;p108"/>
          <p:cNvSpPr/>
          <p:nvPr/>
        </p:nvSpPr>
        <p:spPr>
          <a:xfrm>
            <a:off x="4253359"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GDPR different use in private and public</a:t>
            </a:r>
            <a:endParaRPr sz="1400" b="0" i="0" u="none" strike="noStrike" cap="none">
              <a:solidFill>
                <a:srgbClr val="000000"/>
              </a:solidFill>
              <a:latin typeface="Arial"/>
              <a:ea typeface="Arial"/>
              <a:cs typeface="Arial"/>
              <a:sym typeface="Arial"/>
            </a:endParaRPr>
          </a:p>
        </p:txBody>
      </p:sp>
      <p:sp>
        <p:nvSpPr>
          <p:cNvPr id="670" name="Google Shape;670;p108"/>
          <p:cNvSpPr/>
          <p:nvPr/>
        </p:nvSpPr>
        <p:spPr>
          <a:xfrm>
            <a:off x="1772671"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Poor metadata that increases business cost</a:t>
            </a:r>
            <a:endParaRPr sz="1200" b="0" i="0" u="none" strike="noStrike" cap="none">
              <a:solidFill>
                <a:schemeClr val="lt1"/>
              </a:solidFill>
              <a:latin typeface="Arial"/>
              <a:ea typeface="Arial"/>
              <a:cs typeface="Arial"/>
              <a:sym typeface="Arial"/>
            </a:endParaRPr>
          </a:p>
        </p:txBody>
      </p:sp>
      <p:sp>
        <p:nvSpPr>
          <p:cNvPr id="671" name="Google Shape;671;p108"/>
          <p:cNvSpPr/>
          <p:nvPr/>
        </p:nvSpPr>
        <p:spPr>
          <a:xfrm>
            <a:off x="601633"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Missing data in SOZA and HC</a:t>
            </a:r>
            <a:endParaRPr sz="1200" b="0" i="0" u="none" strike="noStrike" cap="none">
              <a:solidFill>
                <a:schemeClr val="lt1"/>
              </a:solidFill>
              <a:latin typeface="Arial"/>
              <a:ea typeface="Arial"/>
              <a:cs typeface="Arial"/>
              <a:sym typeface="Arial"/>
            </a:endParaRPr>
          </a:p>
        </p:txBody>
      </p:sp>
      <p:sp>
        <p:nvSpPr>
          <p:cNvPr id="672" name="Google Shape;672;p108"/>
          <p:cNvSpPr/>
          <p:nvPr/>
        </p:nvSpPr>
        <p:spPr>
          <a:xfrm>
            <a:off x="6072125"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Legal reconciliation needs</a:t>
            </a:r>
            <a:endParaRPr sz="1400" b="0" i="0" u="none" strike="noStrike" cap="none">
              <a:solidFill>
                <a:srgbClr val="000000"/>
              </a:solidFill>
              <a:latin typeface="Arial"/>
              <a:ea typeface="Arial"/>
              <a:cs typeface="Arial"/>
              <a:sym typeface="Arial"/>
            </a:endParaRPr>
          </a:p>
        </p:txBody>
      </p:sp>
      <p:sp>
        <p:nvSpPr>
          <p:cNvPr id="673" name="Google Shape;673;p108"/>
          <p:cNvSpPr/>
          <p:nvPr/>
        </p:nvSpPr>
        <p:spPr>
          <a:xfrm>
            <a:off x="3071546"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Data collection mandates for private and public differ</a:t>
            </a:r>
            <a:endParaRPr sz="1400" b="0" i="0" u="none" strike="noStrike" cap="none">
              <a:solidFill>
                <a:srgbClr val="000000"/>
              </a:solidFill>
              <a:latin typeface="Arial"/>
              <a:ea typeface="Arial"/>
              <a:cs typeface="Arial"/>
              <a:sym typeface="Arial"/>
            </a:endParaRPr>
          </a:p>
        </p:txBody>
      </p:sp>
      <p:sp>
        <p:nvSpPr>
          <p:cNvPr id="674" name="Google Shape;674;p108"/>
          <p:cNvSpPr/>
          <p:nvPr/>
        </p:nvSpPr>
        <p:spPr>
          <a:xfrm>
            <a:off x="9961213"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PR planning for mass opt-in</a:t>
            </a:r>
            <a:endParaRPr sz="1400" b="0" i="0" u="none" strike="noStrike" cap="none">
              <a:solidFill>
                <a:srgbClr val="000000"/>
              </a:solidFill>
              <a:latin typeface="Arial"/>
              <a:ea typeface="Arial"/>
              <a:cs typeface="Arial"/>
              <a:sym typeface="Arial"/>
            </a:endParaRPr>
          </a:p>
        </p:txBody>
      </p:sp>
      <p:sp>
        <p:nvSpPr>
          <p:cNvPr id="675" name="Google Shape;675;p108"/>
          <p:cNvSpPr/>
          <p:nvPr/>
        </p:nvSpPr>
        <p:spPr>
          <a:xfrm>
            <a:off x="8788585"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Start rolling out in small scale</a:t>
            </a:r>
            <a:endParaRPr sz="1400" b="0" i="0" u="none" strike="noStrike" cap="none">
              <a:solidFill>
                <a:srgbClr val="000000"/>
              </a:solidFill>
              <a:latin typeface="Arial"/>
              <a:ea typeface="Arial"/>
              <a:cs typeface="Arial"/>
              <a:sym typeface="Arial"/>
            </a:endParaRPr>
          </a:p>
        </p:txBody>
      </p:sp>
      <p:sp>
        <p:nvSpPr>
          <p:cNvPr id="676" name="Google Shape;676;p108"/>
          <p:cNvSpPr/>
          <p:nvPr/>
        </p:nvSpPr>
        <p:spPr>
          <a:xfrm>
            <a:off x="2580145"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7" name="Google Shape;677;p108"/>
          <p:cNvSpPr/>
          <p:nvPr/>
        </p:nvSpPr>
        <p:spPr>
          <a:xfrm>
            <a:off x="3879020"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8" name="Google Shape;678;p108"/>
          <p:cNvSpPr/>
          <p:nvPr/>
        </p:nvSpPr>
        <p:spPr>
          <a:xfrm>
            <a:off x="3203458"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6" name="Google Shape;666;p108"/>
          <p:cNvSpPr/>
          <p:nvPr/>
        </p:nvSpPr>
        <p:spPr>
          <a:xfrm>
            <a:off x="5487666"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9" name="Google Shape;679;p108"/>
          <p:cNvSpPr/>
          <p:nvPr/>
        </p:nvSpPr>
        <p:spPr>
          <a:xfrm>
            <a:off x="9596059"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0" name="Google Shape;680;p108"/>
          <p:cNvSpPr/>
          <p:nvPr/>
        </p:nvSpPr>
        <p:spPr>
          <a:xfrm>
            <a:off x="6879599"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108"/>
          <p:cNvSpPr/>
          <p:nvPr/>
        </p:nvSpPr>
        <p:spPr>
          <a:xfrm>
            <a:off x="1076868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2" name="Google Shape;682;p108"/>
          <p:cNvSpPr/>
          <p:nvPr/>
        </p:nvSpPr>
        <p:spPr>
          <a:xfrm>
            <a:off x="6986363"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108"/>
          <p:cNvSpPr/>
          <p:nvPr/>
        </p:nvSpPr>
        <p:spPr>
          <a:xfrm>
            <a:off x="14091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684" name="Google Shape;684;p108"/>
          <p:cNvCxnSpPr>
            <a:stCxn id="672" idx="0"/>
            <a:endCxn id="680" idx="4"/>
          </p:cNvCxnSpPr>
          <p:nvPr/>
        </p:nvCxnSpPr>
        <p:spPr>
          <a:xfrm rot="10800000">
            <a:off x="6933599"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685" name="Google Shape;685;p108"/>
          <p:cNvCxnSpPr>
            <a:stCxn id="675" idx="0"/>
            <a:endCxn id="679" idx="4"/>
          </p:cNvCxnSpPr>
          <p:nvPr/>
        </p:nvCxnSpPr>
        <p:spPr>
          <a:xfrm rot="10800000">
            <a:off x="9650059"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686" name="Google Shape;686;p108"/>
          <p:cNvCxnSpPr>
            <a:stCxn id="674" idx="0"/>
            <a:endCxn id="681" idx="4"/>
          </p:cNvCxnSpPr>
          <p:nvPr/>
        </p:nvCxnSpPr>
        <p:spPr>
          <a:xfrm rot="10800000">
            <a:off x="10822687"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687" name="Google Shape;687;p108"/>
          <p:cNvCxnSpPr>
            <a:stCxn id="673" idx="0"/>
            <a:endCxn id="677" idx="4"/>
          </p:cNvCxnSpPr>
          <p:nvPr/>
        </p:nvCxnSpPr>
        <p:spPr>
          <a:xfrm rot="10800000">
            <a:off x="3933020"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688" name="Google Shape;688;p108"/>
          <p:cNvCxnSpPr>
            <a:stCxn id="670" idx="0"/>
            <a:endCxn id="676" idx="4"/>
          </p:cNvCxnSpPr>
          <p:nvPr/>
        </p:nvCxnSpPr>
        <p:spPr>
          <a:xfrm rot="10800000">
            <a:off x="2634145"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689" name="Google Shape;689;p108"/>
          <p:cNvCxnSpPr>
            <a:stCxn id="671" idx="0"/>
            <a:endCxn id="683" idx="4"/>
          </p:cNvCxnSpPr>
          <p:nvPr/>
        </p:nvCxnSpPr>
        <p:spPr>
          <a:xfrm rot="10800000">
            <a:off x="1463107" y="3803141"/>
            <a:ext cx="0" cy="1986600"/>
          </a:xfrm>
          <a:prstGeom prst="straightConnector1">
            <a:avLst/>
          </a:prstGeom>
          <a:noFill/>
          <a:ln w="9525" cap="flat" cmpd="sng">
            <a:solidFill>
              <a:srgbClr val="031420"/>
            </a:solidFill>
            <a:prstDash val="dash"/>
            <a:round/>
            <a:headEnd type="none" w="sm" len="sm"/>
            <a:tailEnd type="none" w="sm" len="sm"/>
          </a:ln>
        </p:spPr>
      </p:cxnSp>
      <p:sp>
        <p:nvSpPr>
          <p:cNvPr id="663" name="Google Shape;663;p108"/>
          <p:cNvSpPr/>
          <p:nvPr/>
        </p:nvSpPr>
        <p:spPr>
          <a:xfrm>
            <a:off x="10008782"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Several waves of opt-in campaig</a:t>
            </a:r>
            <a:endParaRPr sz="1200" b="0" i="0" u="none" strike="noStrike" cap="none">
              <a:solidFill>
                <a:schemeClr val="lt1"/>
              </a:solidFill>
              <a:latin typeface="Arial"/>
              <a:ea typeface="Arial"/>
              <a:cs typeface="Arial"/>
              <a:sym typeface="Arial"/>
            </a:endParaRPr>
          </a:p>
        </p:txBody>
      </p:sp>
      <p:sp>
        <p:nvSpPr>
          <p:cNvPr id="690" name="Google Shape;690;p108"/>
          <p:cNvSpPr/>
          <p:nvPr/>
        </p:nvSpPr>
        <p:spPr>
          <a:xfrm>
            <a:off x="1061206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4" name="Google Shape;664;p108"/>
          <p:cNvSpPr/>
          <p:nvPr/>
        </p:nvSpPr>
        <p:spPr>
          <a:xfrm>
            <a:off x="1081625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1" name="Google Shape;691;p108"/>
          <p:cNvSpPr/>
          <p:nvPr/>
        </p:nvSpPr>
        <p:spPr>
          <a:xfrm>
            <a:off x="162493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2" name="Google Shape;692;p108"/>
          <p:cNvSpPr/>
          <p:nvPr/>
        </p:nvSpPr>
        <p:spPr>
          <a:xfrm>
            <a:off x="897369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3" name="Google Shape;693;p108"/>
          <p:cNvSpPr/>
          <p:nvPr/>
        </p:nvSpPr>
        <p:spPr>
          <a:xfrm>
            <a:off x="4740771"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4" name="Google Shape;694;p108"/>
          <p:cNvSpPr/>
          <p:nvPr/>
        </p:nvSpPr>
        <p:spPr>
          <a:xfrm>
            <a:off x="41121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5" name="Google Shape;695;p108"/>
          <p:cNvSpPr/>
          <p:nvPr/>
        </p:nvSpPr>
        <p:spPr>
          <a:xfrm>
            <a:off x="665637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6" name="Google Shape;696;p108"/>
          <p:cNvSpPr/>
          <p:nvPr/>
        </p:nvSpPr>
        <p:spPr>
          <a:xfrm>
            <a:off x="5055610"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97" name="Google Shape;697;p108"/>
          <p:cNvSpPr/>
          <p:nvPr/>
        </p:nvSpPr>
        <p:spPr>
          <a:xfrm>
            <a:off x="5933235"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0" name="Google Shape;660;p108"/>
          <p:cNvSpPr/>
          <p:nvPr/>
        </p:nvSpPr>
        <p:spPr>
          <a:xfrm>
            <a:off x="2756448"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Is the data available at the other organisations?</a:t>
            </a:r>
            <a:endParaRPr sz="1200" b="0" i="0" u="none" strike="noStrike" cap="none">
              <a:solidFill>
                <a:schemeClr val="lt1"/>
              </a:solidFill>
              <a:latin typeface="Arial"/>
              <a:ea typeface="Arial"/>
              <a:cs typeface="Arial"/>
              <a:sym typeface="Arial"/>
            </a:endParaRPr>
          </a:p>
        </p:txBody>
      </p:sp>
      <p:sp>
        <p:nvSpPr>
          <p:cNvPr id="698" name="Google Shape;698;p108"/>
          <p:cNvSpPr/>
          <p:nvPr/>
        </p:nvSpPr>
        <p:spPr>
          <a:xfrm>
            <a:off x="5125761"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Existing consent for SOZA members</a:t>
            </a:r>
            <a:endParaRPr sz="1200" b="0" i="0" u="none" strike="noStrike" cap="none">
              <a:solidFill>
                <a:schemeClr val="lt1"/>
              </a:solidFill>
              <a:latin typeface="Arial"/>
              <a:ea typeface="Arial"/>
              <a:cs typeface="Arial"/>
              <a:sym typeface="Arial"/>
            </a:endParaRPr>
          </a:p>
        </p:txBody>
      </p:sp>
      <p:sp>
        <p:nvSpPr>
          <p:cNvPr id="657" name="Google Shape;657;p108"/>
          <p:cNvSpPr/>
          <p:nvPr/>
        </p:nvSpPr>
        <p:spPr>
          <a:xfrm>
            <a:off x="6524173"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Initiate legal changes</a:t>
            </a:r>
            <a:endParaRPr sz="1400" b="0" i="0" u="none" strike="noStrike" cap="none">
              <a:solidFill>
                <a:srgbClr val="000000"/>
              </a:solidFill>
              <a:latin typeface="Arial"/>
              <a:ea typeface="Arial"/>
              <a:cs typeface="Arial"/>
              <a:sym typeface="Arial"/>
            </a:endParaRPr>
          </a:p>
        </p:txBody>
      </p:sp>
      <p:sp>
        <p:nvSpPr>
          <p:cNvPr id="654" name="Google Shape;654;p108"/>
          <p:cNvSpPr/>
          <p:nvPr/>
        </p:nvSpPr>
        <p:spPr>
          <a:xfrm>
            <a:off x="7649802"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Define cases when opt-out is sufficient</a:t>
            </a:r>
            <a:endParaRPr sz="1200" b="0" i="0" u="none" strike="noStrike" cap="none">
              <a:solidFill>
                <a:schemeClr val="lt1"/>
              </a:solidFill>
              <a:latin typeface="Arial"/>
              <a:ea typeface="Arial"/>
              <a:cs typeface="Arial"/>
              <a:sym typeface="Arial"/>
            </a:endParaRPr>
          </a:p>
        </p:txBody>
      </p:sp>
      <p:sp>
        <p:nvSpPr>
          <p:cNvPr id="699" name="Google Shape;699;p108"/>
          <p:cNvSpPr/>
          <p:nvPr/>
        </p:nvSpPr>
        <p:spPr>
          <a:xfrm>
            <a:off x="8153796"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Define cases with no legal restriction</a:t>
            </a:r>
            <a:endParaRPr sz="1200" b="0" i="0" u="none" strike="noStrike" cap="none">
              <a:solidFill>
                <a:schemeClr val="lt1"/>
              </a:solidFill>
              <a:latin typeface="Arial"/>
              <a:ea typeface="Arial"/>
              <a:cs typeface="Arial"/>
              <a:sym typeface="Arial"/>
            </a:endParaRPr>
          </a:p>
        </p:txBody>
      </p:sp>
      <p:sp>
        <p:nvSpPr>
          <p:cNvPr id="700" name="Google Shape;700;p108"/>
          <p:cNvSpPr/>
          <p:nvPr/>
        </p:nvSpPr>
        <p:spPr>
          <a:xfrm>
            <a:off x="817463"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Uncertain data quality that needs cross-checking</a:t>
            </a:r>
            <a:endParaRPr sz="1200" b="0" i="0" u="none" strike="noStrike" cap="none">
              <a:solidFill>
                <a:schemeClr val="lt1"/>
              </a:solidFill>
              <a:latin typeface="Arial"/>
              <a:ea typeface="Arial"/>
              <a:cs typeface="Arial"/>
              <a:sym typeface="Arial"/>
            </a:endParaRPr>
          </a:p>
        </p:txBody>
      </p:sp>
      <p:sp>
        <p:nvSpPr>
          <p:cNvPr id="701" name="Google Shape;701;p108"/>
          <p:cNvSpPr/>
          <p:nvPr/>
        </p:nvSpPr>
        <p:spPr>
          <a:xfrm>
            <a:off x="4749492"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Existing public sector obligation of HC</a:t>
            </a:r>
            <a:endParaRPr sz="1200" b="0" i="0" u="none" strike="noStrike" cap="none">
              <a:solidFill>
                <a:schemeClr val="lt1"/>
              </a:solidFill>
              <a:latin typeface="Arial"/>
              <a:ea typeface="Arial"/>
              <a:cs typeface="Arial"/>
              <a:sym typeface="Arial"/>
            </a:endParaRPr>
          </a:p>
        </p:txBody>
      </p:sp>
      <p:sp>
        <p:nvSpPr>
          <p:cNvPr id="661" name="Google Shape;661;p108"/>
          <p:cNvSpPr/>
          <p:nvPr/>
        </p:nvSpPr>
        <p:spPr>
          <a:xfrm>
            <a:off x="3563922"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02" name="Google Shape;702;p108"/>
          <p:cNvCxnSpPr>
            <a:stCxn id="700" idx="0"/>
            <a:endCxn id="691" idx="4"/>
          </p:cNvCxnSpPr>
          <p:nvPr/>
        </p:nvCxnSpPr>
        <p:spPr>
          <a:xfrm rot="10800000">
            <a:off x="1678937" y="3803219"/>
            <a:ext cx="0" cy="1192500"/>
          </a:xfrm>
          <a:prstGeom prst="straightConnector1">
            <a:avLst/>
          </a:prstGeom>
          <a:noFill/>
          <a:ln w="9525" cap="flat" cmpd="sng">
            <a:solidFill>
              <a:srgbClr val="031420"/>
            </a:solidFill>
            <a:prstDash val="dash"/>
            <a:round/>
            <a:headEnd type="none" w="sm" len="sm"/>
            <a:tailEnd type="none" w="sm" len="sm"/>
          </a:ln>
        </p:spPr>
      </p:cxnSp>
      <p:sp>
        <p:nvSpPr>
          <p:cNvPr id="703" name="Google Shape;703;p108"/>
          <p:cNvSpPr/>
          <p:nvPr/>
        </p:nvSpPr>
        <p:spPr>
          <a:xfrm>
            <a:off x="42645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04" name="Google Shape;704;p108"/>
          <p:cNvCxnSpPr>
            <a:stCxn id="698" idx="0"/>
            <a:endCxn id="697" idx="4"/>
          </p:cNvCxnSpPr>
          <p:nvPr/>
        </p:nvCxnSpPr>
        <p:spPr>
          <a:xfrm rot="10800000">
            <a:off x="5987235" y="3803219"/>
            <a:ext cx="0" cy="1192500"/>
          </a:xfrm>
          <a:prstGeom prst="straightConnector1">
            <a:avLst/>
          </a:prstGeom>
          <a:noFill/>
          <a:ln w="9525" cap="flat" cmpd="sng">
            <a:solidFill>
              <a:srgbClr val="031420"/>
            </a:solidFill>
            <a:prstDash val="dash"/>
            <a:round/>
            <a:headEnd type="none" w="sm" len="sm"/>
            <a:tailEnd type="none" w="sm" len="sm"/>
          </a:ln>
        </p:spPr>
      </p:cxnSp>
      <p:sp>
        <p:nvSpPr>
          <p:cNvPr id="658" name="Google Shape;658;p108"/>
          <p:cNvSpPr/>
          <p:nvPr/>
        </p:nvSpPr>
        <p:spPr>
          <a:xfrm>
            <a:off x="733164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5" name="Google Shape;655;p108"/>
          <p:cNvSpPr/>
          <p:nvPr/>
        </p:nvSpPr>
        <p:spPr>
          <a:xfrm>
            <a:off x="845727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5" name="Google Shape;705;p108"/>
          <p:cNvSpPr/>
          <p:nvPr/>
        </p:nvSpPr>
        <p:spPr>
          <a:xfrm>
            <a:off x="8747388"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6" name="Google Shape;706;p108"/>
          <p:cNvSpPr/>
          <p:nvPr/>
        </p:nvSpPr>
        <p:spPr>
          <a:xfrm>
            <a:off x="9116800"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7" name="Google Shape;707;p108"/>
          <p:cNvSpPr/>
          <p:nvPr/>
        </p:nvSpPr>
        <p:spPr>
          <a:xfrm>
            <a:off x="564006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8" name="Google Shape;708;p108"/>
          <p:cNvSpPr/>
          <p:nvPr/>
        </p:nvSpPr>
        <p:spPr>
          <a:xfrm>
            <a:off x="5792466"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09" name="Google Shape;709;p108"/>
          <p:cNvSpPr/>
          <p:nvPr/>
        </p:nvSpPr>
        <p:spPr>
          <a:xfrm>
            <a:off x="10275733"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09"/>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a:t>Organisational interoperability: public and private organisations have business processes that help each other</a:t>
            </a:r>
            <a:endParaRPr/>
          </a:p>
        </p:txBody>
      </p:sp>
      <p:sp>
        <p:nvSpPr>
          <p:cNvPr id="715" name="Google Shape;715;p109"/>
          <p:cNvSpPr txBox="1"/>
          <p:nvPr/>
        </p:nvSpPr>
        <p:spPr>
          <a:xfrm>
            <a:off x="1872702" y="1493229"/>
            <a:ext cx="9764562" cy="11887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GB" sz="1400" b="1" i="0" u="none" strike="noStrike" cap="none" dirty="0">
                <a:solidFill>
                  <a:schemeClr val="lt1"/>
                </a:solidFill>
                <a:latin typeface="Arial"/>
                <a:ea typeface="Arial"/>
                <a:cs typeface="Arial"/>
                <a:sym typeface="Arial"/>
              </a:rPr>
              <a:t>Organisational interoperability: management control and reporting automation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400"/>
              <a:buFont typeface="Arial"/>
              <a:buChar char="•"/>
            </a:pPr>
            <a:r>
              <a:rPr lang="en-GB" sz="1400" b="0" i="0" u="none" strike="noStrike" cap="none" dirty="0">
                <a:solidFill>
                  <a:schemeClr val="lt1"/>
                </a:solidFill>
                <a:latin typeface="Arial"/>
                <a:ea typeface="Arial"/>
                <a:cs typeface="Arial"/>
                <a:sym typeface="Arial"/>
              </a:rPr>
              <a:t>Reprex is currently mapping CMO, IMIC music information </a:t>
            </a:r>
            <a:r>
              <a:rPr lang="en-GB" sz="1400" b="0" i="0" u="none" strike="noStrike" cap="none" dirty="0" err="1">
                <a:solidFill>
                  <a:schemeClr val="lt1"/>
                </a:solidFill>
                <a:latin typeface="Arial"/>
                <a:ea typeface="Arial"/>
                <a:cs typeface="Arial"/>
                <a:sym typeface="Arial"/>
              </a:rPr>
              <a:t>center</a:t>
            </a:r>
            <a:r>
              <a:rPr lang="en-GB" sz="1400" b="0" i="0" u="none" strike="noStrike" cap="none" dirty="0">
                <a:solidFill>
                  <a:schemeClr val="lt1"/>
                </a:solidFill>
                <a:latin typeface="Arial"/>
                <a:ea typeface="Arial"/>
                <a:cs typeface="Arial"/>
                <a:sym typeface="Arial"/>
              </a:rPr>
              <a:t> and IAML music library processes. Further processes </a:t>
            </a:r>
            <a:r>
              <a:rPr lang="hu-HU" sz="1400" b="0" i="0" u="none" strike="noStrike" cap="none" dirty="0">
                <a:solidFill>
                  <a:schemeClr val="lt1"/>
                </a:solidFill>
                <a:latin typeface="Arial"/>
                <a:ea typeface="Arial"/>
                <a:cs typeface="Arial"/>
                <a:sym typeface="Arial"/>
              </a:rPr>
              <a:t>can be designed to architecture, game industry, theatre, etc. Institutions throughout the project. Our competent, native Slovak-speaking colleague will assists the ministry for a year to build interoperability with all cultural organisations work-reporting processes.</a:t>
            </a:r>
            <a:endParaRPr sz="1400" b="0" i="0" u="none" strike="noStrike" cap="none" dirty="0">
              <a:solidFill>
                <a:srgbClr val="000000"/>
              </a:solidFill>
              <a:latin typeface="Arial"/>
              <a:ea typeface="Arial"/>
              <a:cs typeface="Arial"/>
              <a:sym typeface="Arial"/>
            </a:endParaRPr>
          </a:p>
        </p:txBody>
      </p:sp>
      <p:sp>
        <p:nvSpPr>
          <p:cNvPr id="716" name="Google Shape;716;p109"/>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sz="800"/>
              <a:t>04 </a:t>
            </a:r>
            <a:r>
              <a:rPr lang="en-GB" sz="800">
                <a:solidFill>
                  <a:schemeClr val="dk2"/>
                </a:solidFill>
              </a:rPr>
              <a:t>Data coordination &amp; interoperability</a:t>
            </a:r>
            <a:endParaRPr/>
          </a:p>
        </p:txBody>
      </p:sp>
      <p:sp>
        <p:nvSpPr>
          <p:cNvPr id="717" name="Google Shape;717;p109"/>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European Interoperability Framework and relevant legal instruments</a:t>
            </a:r>
            <a:endParaRPr sz="900" b="0" i="0" u="none" strike="noStrike" cap="none">
              <a:solidFill>
                <a:srgbClr val="062032"/>
              </a:solidFill>
              <a:latin typeface="Arial"/>
              <a:ea typeface="Arial"/>
              <a:cs typeface="Arial"/>
              <a:sym typeface="Arial"/>
            </a:endParaRPr>
          </a:p>
        </p:txBody>
      </p:sp>
      <p:sp>
        <p:nvSpPr>
          <p:cNvPr id="718" name="Google Shape;718;p109"/>
          <p:cNvSpPr/>
          <p:nvPr/>
        </p:nvSpPr>
        <p:spPr>
          <a:xfrm>
            <a:off x="501049" y="1701863"/>
            <a:ext cx="832104" cy="8321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pic>
        <p:nvPicPr>
          <p:cNvPr id="719" name="Google Shape;719;p109" descr="A képen tervezés látható&#10;&#10;Automatikusan generált leírá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16181" y="1786669"/>
            <a:ext cx="601840" cy="601840"/>
          </a:xfrm>
          <a:prstGeom prst="rect">
            <a:avLst/>
          </a:prstGeom>
          <a:noFill/>
          <a:ln>
            <a:noFill/>
          </a:ln>
          <a:effectLst>
            <a:outerShdw blurRad="50800" dist="38100" dir="2700000" algn="tl" rotWithShape="0">
              <a:srgbClr val="000000">
                <a:alpha val="40000"/>
              </a:srgbClr>
            </a:outerShdw>
          </a:effectLst>
        </p:spPr>
      </p:pic>
      <p:sp>
        <p:nvSpPr>
          <p:cNvPr id="720" name="Google Shape;720;p109"/>
          <p:cNvSpPr/>
          <p:nvPr/>
        </p:nvSpPr>
        <p:spPr>
          <a:xfrm>
            <a:off x="601633" y="3156254"/>
            <a:ext cx="2338906" cy="451056"/>
          </a:xfrm>
          <a:prstGeom prst="homePlat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Service needs</a:t>
            </a:r>
            <a:endParaRPr sz="1400" b="0" i="0" u="none" strike="noStrike" cap="none">
              <a:solidFill>
                <a:srgbClr val="000000"/>
              </a:solidFill>
              <a:latin typeface="Arial"/>
              <a:ea typeface="Arial"/>
              <a:cs typeface="Arial"/>
              <a:sym typeface="Arial"/>
            </a:endParaRPr>
          </a:p>
        </p:txBody>
      </p:sp>
      <p:sp>
        <p:nvSpPr>
          <p:cNvPr id="721" name="Google Shape;721;p109"/>
          <p:cNvSpPr/>
          <p:nvPr/>
        </p:nvSpPr>
        <p:spPr>
          <a:xfrm>
            <a:off x="286447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Data availability</a:t>
            </a:r>
            <a:endParaRPr sz="1400" b="0" i="0" u="none" strike="noStrike" cap="none">
              <a:solidFill>
                <a:srgbClr val="000000"/>
              </a:solidFill>
              <a:latin typeface="Arial"/>
              <a:ea typeface="Arial"/>
              <a:cs typeface="Arial"/>
              <a:sym typeface="Arial"/>
            </a:endParaRPr>
          </a:p>
        </p:txBody>
      </p:sp>
      <p:sp>
        <p:nvSpPr>
          <p:cNvPr id="722" name="Google Shape;722;p109"/>
          <p:cNvSpPr/>
          <p:nvPr/>
        </p:nvSpPr>
        <p:spPr>
          <a:xfrm>
            <a:off x="508263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Usability &amp; Quality</a:t>
            </a:r>
            <a:endParaRPr sz="1400" b="0" i="0" u="none" strike="noStrike" cap="none">
              <a:solidFill>
                <a:srgbClr val="000000"/>
              </a:solidFill>
              <a:latin typeface="Arial"/>
              <a:ea typeface="Arial"/>
              <a:cs typeface="Arial"/>
              <a:sym typeface="Arial"/>
            </a:endParaRPr>
          </a:p>
        </p:txBody>
      </p:sp>
      <p:sp>
        <p:nvSpPr>
          <p:cNvPr id="723" name="Google Shape;723;p109"/>
          <p:cNvSpPr/>
          <p:nvPr/>
        </p:nvSpPr>
        <p:spPr>
          <a:xfrm>
            <a:off x="730079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chemeClr val="dk1"/>
                </a:solidFill>
                <a:latin typeface="Arial"/>
                <a:ea typeface="Arial"/>
                <a:cs typeface="Arial"/>
                <a:sym typeface="Arial"/>
              </a:rPr>
              <a:t>Reprocess &amp; Enrich</a:t>
            </a:r>
            <a:endParaRPr sz="1400" b="0" i="0" u="none" strike="noStrike" cap="none">
              <a:solidFill>
                <a:srgbClr val="000000"/>
              </a:solidFill>
              <a:latin typeface="Arial"/>
              <a:ea typeface="Arial"/>
              <a:cs typeface="Arial"/>
              <a:sym typeface="Arial"/>
            </a:endParaRPr>
          </a:p>
        </p:txBody>
      </p:sp>
      <p:sp>
        <p:nvSpPr>
          <p:cNvPr id="724" name="Google Shape;724;p109"/>
          <p:cNvSpPr/>
          <p:nvPr/>
        </p:nvSpPr>
        <p:spPr>
          <a:xfrm>
            <a:off x="951895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Shared Value</a:t>
            </a:r>
            <a:endParaRPr sz="1400" b="1" i="0" u="none" strike="noStrike" cap="none">
              <a:solidFill>
                <a:schemeClr val="dk1"/>
              </a:solidFill>
              <a:latin typeface="Arial"/>
              <a:ea typeface="Arial"/>
              <a:cs typeface="Arial"/>
              <a:sym typeface="Arial"/>
            </a:endParaRPr>
          </a:p>
        </p:txBody>
      </p:sp>
      <p:cxnSp>
        <p:nvCxnSpPr>
          <p:cNvPr id="725" name="Google Shape;725;p109"/>
          <p:cNvCxnSpPr>
            <a:stCxn id="726" idx="0"/>
            <a:endCxn id="727" idx="4"/>
          </p:cNvCxnSpPr>
          <p:nvPr/>
        </p:nvCxnSpPr>
        <p:spPr>
          <a:xfrm rot="10800000">
            <a:off x="8511276"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728" name="Google Shape;728;p109"/>
          <p:cNvCxnSpPr>
            <a:stCxn id="729" idx="0"/>
            <a:endCxn id="730" idx="4"/>
          </p:cNvCxnSpPr>
          <p:nvPr/>
        </p:nvCxnSpPr>
        <p:spPr>
          <a:xfrm rot="10800000">
            <a:off x="7385647"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731" name="Google Shape;731;p109"/>
          <p:cNvCxnSpPr>
            <a:stCxn id="732" idx="0"/>
            <a:endCxn id="733" idx="4"/>
          </p:cNvCxnSpPr>
          <p:nvPr/>
        </p:nvCxnSpPr>
        <p:spPr>
          <a:xfrm rot="10800000">
            <a:off x="3617922"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734" name="Google Shape;734;p109"/>
          <p:cNvCxnSpPr>
            <a:stCxn id="735" idx="0"/>
            <a:endCxn id="736" idx="4"/>
          </p:cNvCxnSpPr>
          <p:nvPr/>
        </p:nvCxnSpPr>
        <p:spPr>
          <a:xfrm rot="10800000">
            <a:off x="10870256"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737" name="Google Shape;737;p109"/>
          <p:cNvCxnSpPr>
            <a:endCxn id="738" idx="4"/>
          </p:cNvCxnSpPr>
          <p:nvPr/>
        </p:nvCxnSpPr>
        <p:spPr>
          <a:xfrm rot="10800000">
            <a:off x="5541666" y="3803213"/>
            <a:ext cx="0" cy="2109300"/>
          </a:xfrm>
          <a:prstGeom prst="straightConnector1">
            <a:avLst/>
          </a:prstGeom>
          <a:noFill/>
          <a:ln w="9525" cap="flat" cmpd="sng">
            <a:solidFill>
              <a:srgbClr val="031420"/>
            </a:solidFill>
            <a:prstDash val="dash"/>
            <a:round/>
            <a:headEnd type="none" w="sm" len="sm"/>
            <a:tailEnd type="none" w="sm" len="sm"/>
          </a:ln>
        </p:spPr>
      </p:cxnSp>
      <p:cxnSp>
        <p:nvCxnSpPr>
          <p:cNvPr id="739" name="Google Shape;739;p109"/>
          <p:cNvCxnSpPr>
            <a:stCxn id="740" idx="0"/>
            <a:endCxn id="741" idx="4"/>
          </p:cNvCxnSpPr>
          <p:nvPr/>
        </p:nvCxnSpPr>
        <p:spPr>
          <a:xfrm rot="10800000">
            <a:off x="5114833" y="3803118"/>
            <a:ext cx="0" cy="389100"/>
          </a:xfrm>
          <a:prstGeom prst="straightConnector1">
            <a:avLst/>
          </a:prstGeom>
          <a:noFill/>
          <a:ln w="9525" cap="flat" cmpd="sng">
            <a:solidFill>
              <a:srgbClr val="031420"/>
            </a:solidFill>
            <a:prstDash val="dash"/>
            <a:round/>
            <a:headEnd type="none" w="sm" len="sm"/>
            <a:tailEnd type="none" w="sm" len="sm"/>
          </a:ln>
        </p:spPr>
      </p:cxnSp>
      <p:sp>
        <p:nvSpPr>
          <p:cNvPr id="741" name="Google Shape;741;p109"/>
          <p:cNvSpPr/>
          <p:nvPr/>
        </p:nvSpPr>
        <p:spPr>
          <a:xfrm>
            <a:off x="5060833"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0" name="Google Shape;740;p109"/>
          <p:cNvSpPr/>
          <p:nvPr/>
        </p:nvSpPr>
        <p:spPr>
          <a:xfrm>
            <a:off x="4253359"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Definition of data re-processing needs</a:t>
            </a:r>
            <a:endParaRPr sz="1200" b="0" i="0" u="none" strike="noStrike" cap="none">
              <a:solidFill>
                <a:schemeClr val="lt1"/>
              </a:solidFill>
              <a:latin typeface="Arial"/>
              <a:ea typeface="Arial"/>
              <a:cs typeface="Arial"/>
              <a:sym typeface="Arial"/>
            </a:endParaRPr>
          </a:p>
        </p:txBody>
      </p:sp>
      <p:sp>
        <p:nvSpPr>
          <p:cNvPr id="742" name="Google Shape;742;p109"/>
          <p:cNvSpPr/>
          <p:nvPr/>
        </p:nvSpPr>
        <p:spPr>
          <a:xfrm>
            <a:off x="1772671"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Establishing cost saving potential for new service</a:t>
            </a:r>
            <a:endParaRPr sz="1200" b="0" i="0" u="none" strike="noStrike" cap="none">
              <a:solidFill>
                <a:schemeClr val="lt1"/>
              </a:solidFill>
              <a:latin typeface="Arial"/>
              <a:ea typeface="Arial"/>
              <a:cs typeface="Arial"/>
              <a:sym typeface="Arial"/>
            </a:endParaRPr>
          </a:p>
        </p:txBody>
      </p:sp>
      <p:sp>
        <p:nvSpPr>
          <p:cNvPr id="743" name="Google Shape;743;p109"/>
          <p:cNvSpPr/>
          <p:nvPr/>
        </p:nvSpPr>
        <p:spPr>
          <a:xfrm>
            <a:off x="601633"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Review of current missing data filling workflows</a:t>
            </a:r>
            <a:endParaRPr sz="1200" b="0" i="0" u="none" strike="noStrike" cap="none">
              <a:solidFill>
                <a:schemeClr val="lt1"/>
              </a:solidFill>
              <a:latin typeface="Arial"/>
              <a:ea typeface="Arial"/>
              <a:cs typeface="Arial"/>
              <a:sym typeface="Arial"/>
            </a:endParaRPr>
          </a:p>
        </p:txBody>
      </p:sp>
      <p:sp>
        <p:nvSpPr>
          <p:cNvPr id="744" name="Google Shape;744;p109"/>
          <p:cNvSpPr/>
          <p:nvPr/>
        </p:nvSpPr>
        <p:spPr>
          <a:xfrm>
            <a:off x="6072125"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Legal reconciliation needs</a:t>
            </a:r>
            <a:endParaRPr sz="1400" b="0" i="0" u="none" strike="noStrike" cap="none">
              <a:solidFill>
                <a:srgbClr val="000000"/>
              </a:solidFill>
              <a:latin typeface="Arial"/>
              <a:ea typeface="Arial"/>
              <a:cs typeface="Arial"/>
              <a:sym typeface="Arial"/>
            </a:endParaRPr>
          </a:p>
        </p:txBody>
      </p:sp>
      <p:sp>
        <p:nvSpPr>
          <p:cNvPr id="745" name="Google Shape;745;p109"/>
          <p:cNvSpPr/>
          <p:nvPr/>
        </p:nvSpPr>
        <p:spPr>
          <a:xfrm>
            <a:off x="3071546"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Data collection mandates different procedures</a:t>
            </a:r>
            <a:endParaRPr sz="1400" b="0" i="0" u="none" strike="noStrike" cap="none">
              <a:solidFill>
                <a:srgbClr val="000000"/>
              </a:solidFill>
              <a:latin typeface="Arial"/>
              <a:ea typeface="Arial"/>
              <a:cs typeface="Arial"/>
              <a:sym typeface="Arial"/>
            </a:endParaRPr>
          </a:p>
        </p:txBody>
      </p:sp>
      <p:sp>
        <p:nvSpPr>
          <p:cNvPr id="746" name="Google Shape;746;p109"/>
          <p:cNvSpPr/>
          <p:nvPr/>
        </p:nvSpPr>
        <p:spPr>
          <a:xfrm>
            <a:off x="9961213"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Redistribute improved confidential data</a:t>
            </a:r>
            <a:endParaRPr sz="1400" b="0" i="0" u="none" strike="noStrike" cap="none">
              <a:solidFill>
                <a:srgbClr val="000000"/>
              </a:solidFill>
              <a:latin typeface="Arial"/>
              <a:ea typeface="Arial"/>
              <a:cs typeface="Arial"/>
              <a:sym typeface="Arial"/>
            </a:endParaRPr>
          </a:p>
        </p:txBody>
      </p:sp>
      <p:sp>
        <p:nvSpPr>
          <p:cNvPr id="747" name="Google Shape;747;p109"/>
          <p:cNvSpPr/>
          <p:nvPr/>
        </p:nvSpPr>
        <p:spPr>
          <a:xfrm>
            <a:off x="8788585"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Start rolling out in small scale</a:t>
            </a:r>
            <a:endParaRPr sz="1400" b="0" i="0" u="none" strike="noStrike" cap="none">
              <a:solidFill>
                <a:srgbClr val="000000"/>
              </a:solidFill>
              <a:latin typeface="Arial"/>
              <a:ea typeface="Arial"/>
              <a:cs typeface="Arial"/>
              <a:sym typeface="Arial"/>
            </a:endParaRPr>
          </a:p>
        </p:txBody>
      </p:sp>
      <p:sp>
        <p:nvSpPr>
          <p:cNvPr id="748" name="Google Shape;748;p109"/>
          <p:cNvSpPr/>
          <p:nvPr/>
        </p:nvSpPr>
        <p:spPr>
          <a:xfrm>
            <a:off x="2580145"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9" name="Google Shape;749;p109"/>
          <p:cNvSpPr/>
          <p:nvPr/>
        </p:nvSpPr>
        <p:spPr>
          <a:xfrm>
            <a:off x="3879020"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0" name="Google Shape;750;p109"/>
          <p:cNvSpPr/>
          <p:nvPr/>
        </p:nvSpPr>
        <p:spPr>
          <a:xfrm>
            <a:off x="3203458"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8" name="Google Shape;738;p109"/>
          <p:cNvSpPr/>
          <p:nvPr/>
        </p:nvSpPr>
        <p:spPr>
          <a:xfrm>
            <a:off x="5487666"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1" name="Google Shape;751;p109"/>
          <p:cNvSpPr/>
          <p:nvPr/>
        </p:nvSpPr>
        <p:spPr>
          <a:xfrm>
            <a:off x="9596059"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2" name="Google Shape;752;p109"/>
          <p:cNvSpPr/>
          <p:nvPr/>
        </p:nvSpPr>
        <p:spPr>
          <a:xfrm>
            <a:off x="6879599"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3" name="Google Shape;753;p109"/>
          <p:cNvSpPr/>
          <p:nvPr/>
        </p:nvSpPr>
        <p:spPr>
          <a:xfrm>
            <a:off x="1076868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4" name="Google Shape;754;p109"/>
          <p:cNvSpPr/>
          <p:nvPr/>
        </p:nvSpPr>
        <p:spPr>
          <a:xfrm>
            <a:off x="6986363"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5" name="Google Shape;755;p109"/>
          <p:cNvSpPr/>
          <p:nvPr/>
        </p:nvSpPr>
        <p:spPr>
          <a:xfrm>
            <a:off x="14091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56" name="Google Shape;756;p109"/>
          <p:cNvCxnSpPr>
            <a:stCxn id="744" idx="0"/>
            <a:endCxn id="752" idx="4"/>
          </p:cNvCxnSpPr>
          <p:nvPr/>
        </p:nvCxnSpPr>
        <p:spPr>
          <a:xfrm rot="10800000">
            <a:off x="6933599"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757" name="Google Shape;757;p109"/>
          <p:cNvCxnSpPr>
            <a:stCxn id="747" idx="0"/>
            <a:endCxn id="751" idx="4"/>
          </p:cNvCxnSpPr>
          <p:nvPr/>
        </p:nvCxnSpPr>
        <p:spPr>
          <a:xfrm rot="10800000">
            <a:off x="9650059"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758" name="Google Shape;758;p109"/>
          <p:cNvCxnSpPr>
            <a:stCxn id="746" idx="0"/>
            <a:endCxn id="753" idx="4"/>
          </p:cNvCxnSpPr>
          <p:nvPr/>
        </p:nvCxnSpPr>
        <p:spPr>
          <a:xfrm rot="10800000">
            <a:off x="10822687"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759" name="Google Shape;759;p109"/>
          <p:cNvCxnSpPr>
            <a:stCxn id="745" idx="0"/>
            <a:endCxn id="749" idx="4"/>
          </p:cNvCxnSpPr>
          <p:nvPr/>
        </p:nvCxnSpPr>
        <p:spPr>
          <a:xfrm rot="10800000">
            <a:off x="3933020"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760" name="Google Shape;760;p109"/>
          <p:cNvCxnSpPr>
            <a:stCxn id="742" idx="0"/>
            <a:endCxn id="748" idx="4"/>
          </p:cNvCxnSpPr>
          <p:nvPr/>
        </p:nvCxnSpPr>
        <p:spPr>
          <a:xfrm rot="10800000">
            <a:off x="2634145"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761" name="Google Shape;761;p109"/>
          <p:cNvCxnSpPr>
            <a:stCxn id="743" idx="0"/>
            <a:endCxn id="755" idx="4"/>
          </p:cNvCxnSpPr>
          <p:nvPr/>
        </p:nvCxnSpPr>
        <p:spPr>
          <a:xfrm rot="10800000">
            <a:off x="1463107" y="3803141"/>
            <a:ext cx="0" cy="1986600"/>
          </a:xfrm>
          <a:prstGeom prst="straightConnector1">
            <a:avLst/>
          </a:prstGeom>
          <a:noFill/>
          <a:ln w="9525" cap="flat" cmpd="sng">
            <a:solidFill>
              <a:srgbClr val="031420"/>
            </a:solidFill>
            <a:prstDash val="dash"/>
            <a:round/>
            <a:headEnd type="none" w="sm" len="sm"/>
            <a:tailEnd type="none" w="sm" len="sm"/>
          </a:ln>
        </p:spPr>
      </p:cxnSp>
      <p:sp>
        <p:nvSpPr>
          <p:cNvPr id="735" name="Google Shape;735;p109"/>
          <p:cNvSpPr/>
          <p:nvPr/>
        </p:nvSpPr>
        <p:spPr>
          <a:xfrm>
            <a:off x="10008782"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SKCMDb for public use</a:t>
            </a:r>
            <a:endParaRPr sz="1200" b="0" i="0" u="none" strike="noStrike" cap="none">
              <a:solidFill>
                <a:schemeClr val="lt1"/>
              </a:solidFill>
              <a:latin typeface="Arial"/>
              <a:ea typeface="Arial"/>
              <a:cs typeface="Arial"/>
              <a:sym typeface="Arial"/>
            </a:endParaRPr>
          </a:p>
        </p:txBody>
      </p:sp>
      <p:sp>
        <p:nvSpPr>
          <p:cNvPr id="762" name="Google Shape;762;p109"/>
          <p:cNvSpPr/>
          <p:nvPr/>
        </p:nvSpPr>
        <p:spPr>
          <a:xfrm>
            <a:off x="1061206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6" name="Google Shape;736;p109"/>
          <p:cNvSpPr/>
          <p:nvPr/>
        </p:nvSpPr>
        <p:spPr>
          <a:xfrm>
            <a:off x="1081625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3" name="Google Shape;763;p109"/>
          <p:cNvSpPr/>
          <p:nvPr/>
        </p:nvSpPr>
        <p:spPr>
          <a:xfrm>
            <a:off x="162493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4" name="Google Shape;764;p109"/>
          <p:cNvSpPr/>
          <p:nvPr/>
        </p:nvSpPr>
        <p:spPr>
          <a:xfrm>
            <a:off x="897369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5" name="Google Shape;765;p109"/>
          <p:cNvSpPr/>
          <p:nvPr/>
        </p:nvSpPr>
        <p:spPr>
          <a:xfrm>
            <a:off x="4740771"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6" name="Google Shape;766;p109"/>
          <p:cNvSpPr/>
          <p:nvPr/>
        </p:nvSpPr>
        <p:spPr>
          <a:xfrm>
            <a:off x="41121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7" name="Google Shape;767;p109"/>
          <p:cNvSpPr/>
          <p:nvPr/>
        </p:nvSpPr>
        <p:spPr>
          <a:xfrm>
            <a:off x="665637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8" name="Google Shape;768;p109"/>
          <p:cNvSpPr/>
          <p:nvPr/>
        </p:nvSpPr>
        <p:spPr>
          <a:xfrm>
            <a:off x="5055610"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9" name="Google Shape;769;p109"/>
          <p:cNvSpPr/>
          <p:nvPr/>
        </p:nvSpPr>
        <p:spPr>
          <a:xfrm>
            <a:off x="5933235"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2" name="Google Shape;732;p109"/>
          <p:cNvSpPr/>
          <p:nvPr/>
        </p:nvSpPr>
        <p:spPr>
          <a:xfrm>
            <a:off x="2756448"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Studying data snippets, invaluable data samples.</a:t>
            </a:r>
            <a:endParaRPr sz="1200" b="0" i="0" u="none" strike="noStrike" cap="none">
              <a:solidFill>
                <a:schemeClr val="lt1"/>
              </a:solidFill>
              <a:latin typeface="Arial"/>
              <a:ea typeface="Arial"/>
              <a:cs typeface="Arial"/>
              <a:sym typeface="Arial"/>
            </a:endParaRPr>
          </a:p>
        </p:txBody>
      </p:sp>
      <p:sp>
        <p:nvSpPr>
          <p:cNvPr id="770" name="Google Shape;770;p109"/>
          <p:cNvSpPr/>
          <p:nvPr/>
        </p:nvSpPr>
        <p:spPr>
          <a:xfrm>
            <a:off x="5125761"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Existing consent for SOZA members</a:t>
            </a:r>
            <a:endParaRPr sz="1200" b="0" i="0" u="none" strike="noStrike" cap="none">
              <a:solidFill>
                <a:schemeClr val="lt1"/>
              </a:solidFill>
              <a:latin typeface="Arial"/>
              <a:ea typeface="Arial"/>
              <a:cs typeface="Arial"/>
              <a:sym typeface="Arial"/>
            </a:endParaRPr>
          </a:p>
        </p:txBody>
      </p:sp>
      <p:sp>
        <p:nvSpPr>
          <p:cNvPr id="729" name="Google Shape;729;p109"/>
          <p:cNvSpPr/>
          <p:nvPr/>
        </p:nvSpPr>
        <p:spPr>
          <a:xfrm>
            <a:off x="6524173"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Data coordination: joint format definition</a:t>
            </a:r>
            <a:endParaRPr sz="1200" b="0" i="0" u="none" strike="noStrike" cap="none">
              <a:solidFill>
                <a:schemeClr val="lt1"/>
              </a:solidFill>
              <a:latin typeface="Arial"/>
              <a:ea typeface="Arial"/>
              <a:cs typeface="Arial"/>
              <a:sym typeface="Arial"/>
            </a:endParaRPr>
          </a:p>
        </p:txBody>
      </p:sp>
      <p:sp>
        <p:nvSpPr>
          <p:cNvPr id="726" name="Google Shape;726;p109"/>
          <p:cNvSpPr/>
          <p:nvPr/>
        </p:nvSpPr>
        <p:spPr>
          <a:xfrm>
            <a:off x="7649802"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Reprocess to joint formats</a:t>
            </a:r>
            <a:endParaRPr sz="1200" b="0" i="0" u="none" strike="noStrike" cap="none">
              <a:solidFill>
                <a:schemeClr val="lt1"/>
              </a:solidFill>
              <a:latin typeface="Arial"/>
              <a:ea typeface="Arial"/>
              <a:cs typeface="Arial"/>
              <a:sym typeface="Arial"/>
            </a:endParaRPr>
          </a:p>
        </p:txBody>
      </p:sp>
      <p:sp>
        <p:nvSpPr>
          <p:cNvPr id="771" name="Google Shape;771;p109"/>
          <p:cNvSpPr/>
          <p:nvPr/>
        </p:nvSpPr>
        <p:spPr>
          <a:xfrm>
            <a:off x="8291742"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Use AI to compare and cross-enrich data</a:t>
            </a:r>
            <a:endParaRPr sz="1200" b="0" i="0" u="none" strike="noStrike" cap="none">
              <a:solidFill>
                <a:schemeClr val="lt1"/>
              </a:solidFill>
              <a:latin typeface="Arial"/>
              <a:ea typeface="Arial"/>
              <a:cs typeface="Arial"/>
              <a:sym typeface="Arial"/>
            </a:endParaRPr>
          </a:p>
        </p:txBody>
      </p:sp>
      <p:sp>
        <p:nvSpPr>
          <p:cNvPr id="772" name="Google Shape;772;p109"/>
          <p:cNvSpPr/>
          <p:nvPr/>
        </p:nvSpPr>
        <p:spPr>
          <a:xfrm>
            <a:off x="817463"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Review of currnet data improvement workflows</a:t>
            </a:r>
            <a:endParaRPr sz="1200" b="0" i="0" u="none" strike="noStrike" cap="none">
              <a:solidFill>
                <a:schemeClr val="lt1"/>
              </a:solidFill>
              <a:latin typeface="Arial"/>
              <a:ea typeface="Arial"/>
              <a:cs typeface="Arial"/>
              <a:sym typeface="Arial"/>
            </a:endParaRPr>
          </a:p>
        </p:txBody>
      </p:sp>
      <p:sp>
        <p:nvSpPr>
          <p:cNvPr id="773" name="Google Shape;773;p109"/>
          <p:cNvSpPr/>
          <p:nvPr/>
        </p:nvSpPr>
        <p:spPr>
          <a:xfrm>
            <a:off x="4749492"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Identified data problem clusters: ISWC/ISRC matching</a:t>
            </a:r>
            <a:endParaRPr sz="1200" b="0" i="0" u="none" strike="noStrike" cap="none">
              <a:solidFill>
                <a:schemeClr val="lt1"/>
              </a:solidFill>
              <a:latin typeface="Arial"/>
              <a:ea typeface="Arial"/>
              <a:cs typeface="Arial"/>
              <a:sym typeface="Arial"/>
            </a:endParaRPr>
          </a:p>
        </p:txBody>
      </p:sp>
      <p:sp>
        <p:nvSpPr>
          <p:cNvPr id="733" name="Google Shape;733;p109"/>
          <p:cNvSpPr/>
          <p:nvPr/>
        </p:nvSpPr>
        <p:spPr>
          <a:xfrm>
            <a:off x="3563922"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74" name="Google Shape;774;p109"/>
          <p:cNvCxnSpPr>
            <a:stCxn id="772" idx="0"/>
            <a:endCxn id="763" idx="4"/>
          </p:cNvCxnSpPr>
          <p:nvPr/>
        </p:nvCxnSpPr>
        <p:spPr>
          <a:xfrm rot="10800000">
            <a:off x="1678937" y="3803219"/>
            <a:ext cx="0" cy="1192500"/>
          </a:xfrm>
          <a:prstGeom prst="straightConnector1">
            <a:avLst/>
          </a:prstGeom>
          <a:noFill/>
          <a:ln w="9525" cap="flat" cmpd="sng">
            <a:solidFill>
              <a:srgbClr val="031420"/>
            </a:solidFill>
            <a:prstDash val="dash"/>
            <a:round/>
            <a:headEnd type="none" w="sm" len="sm"/>
            <a:tailEnd type="none" w="sm" len="sm"/>
          </a:ln>
        </p:spPr>
      </p:cxnSp>
      <p:sp>
        <p:nvSpPr>
          <p:cNvPr id="775" name="Google Shape;775;p109"/>
          <p:cNvSpPr/>
          <p:nvPr/>
        </p:nvSpPr>
        <p:spPr>
          <a:xfrm>
            <a:off x="42645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76" name="Google Shape;776;p109"/>
          <p:cNvCxnSpPr>
            <a:stCxn id="770" idx="0"/>
            <a:endCxn id="769" idx="4"/>
          </p:cNvCxnSpPr>
          <p:nvPr/>
        </p:nvCxnSpPr>
        <p:spPr>
          <a:xfrm rot="10800000">
            <a:off x="5987235" y="3803219"/>
            <a:ext cx="0" cy="1192500"/>
          </a:xfrm>
          <a:prstGeom prst="straightConnector1">
            <a:avLst/>
          </a:prstGeom>
          <a:noFill/>
          <a:ln w="9525" cap="flat" cmpd="sng">
            <a:solidFill>
              <a:srgbClr val="031420"/>
            </a:solidFill>
            <a:prstDash val="dash"/>
            <a:round/>
            <a:headEnd type="none" w="sm" len="sm"/>
            <a:tailEnd type="none" w="sm" len="sm"/>
          </a:ln>
        </p:spPr>
      </p:cxnSp>
      <p:sp>
        <p:nvSpPr>
          <p:cNvPr id="730" name="Google Shape;730;p109"/>
          <p:cNvSpPr/>
          <p:nvPr/>
        </p:nvSpPr>
        <p:spPr>
          <a:xfrm>
            <a:off x="733164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7" name="Google Shape;727;p109"/>
          <p:cNvSpPr/>
          <p:nvPr/>
        </p:nvSpPr>
        <p:spPr>
          <a:xfrm>
            <a:off x="845727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7" name="Google Shape;777;p109"/>
          <p:cNvSpPr/>
          <p:nvPr/>
        </p:nvSpPr>
        <p:spPr>
          <a:xfrm>
            <a:off x="8759914"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8" name="Google Shape;778;p109"/>
          <p:cNvSpPr/>
          <p:nvPr/>
        </p:nvSpPr>
        <p:spPr>
          <a:xfrm>
            <a:off x="9116800"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9" name="Google Shape;779;p109"/>
          <p:cNvSpPr/>
          <p:nvPr/>
        </p:nvSpPr>
        <p:spPr>
          <a:xfrm>
            <a:off x="564006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0" name="Google Shape;780;p109"/>
          <p:cNvSpPr/>
          <p:nvPr/>
        </p:nvSpPr>
        <p:spPr>
          <a:xfrm>
            <a:off x="5792466"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81" name="Google Shape;781;p109"/>
          <p:cNvSpPr/>
          <p:nvPr/>
        </p:nvSpPr>
        <p:spPr>
          <a:xfrm>
            <a:off x="10275733"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10"/>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a:t>Semantic interoperability: public and private organisations share the same understanding of data, metadata, categories</a:t>
            </a:r>
            <a:endParaRPr/>
          </a:p>
        </p:txBody>
      </p:sp>
      <p:sp>
        <p:nvSpPr>
          <p:cNvPr id="787" name="Google Shape;787;p110"/>
          <p:cNvSpPr txBox="1"/>
          <p:nvPr/>
        </p:nvSpPr>
        <p:spPr>
          <a:xfrm>
            <a:off x="1872702" y="1493229"/>
            <a:ext cx="9764562" cy="11887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Semantic interoperability: shared understanding of knowledge, translation among organisations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400"/>
              <a:buFont typeface="Arial"/>
              <a:buChar char="•"/>
            </a:pPr>
            <a:r>
              <a:rPr lang="en-GB" sz="1400" b="0" i="0" u="none" strike="noStrike" cap="none">
                <a:solidFill>
                  <a:schemeClr val="lt1"/>
                </a:solidFill>
                <a:latin typeface="Arial"/>
                <a:ea typeface="Arial"/>
                <a:cs typeface="Arial"/>
                <a:sym typeface="Arial"/>
              </a:rPr>
              <a:t>New instruments: Polifonia Ontology Network, RiC, StaDCAT-AP and other semantic standards</a:t>
            </a: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400"/>
              <a:buFont typeface="Arial"/>
              <a:buChar char="•"/>
            </a:pPr>
            <a:r>
              <a:rPr lang="en-GB" sz="1400" b="0" i="0" u="none" strike="noStrike" cap="none">
                <a:solidFill>
                  <a:schemeClr val="lt1"/>
                </a:solidFill>
                <a:latin typeface="Arial"/>
                <a:ea typeface="Arial"/>
                <a:cs typeface="Arial"/>
                <a:sym typeface="Arial"/>
              </a:rPr>
              <a:t>Software is needed to enrich existing datasets with semantics or to export/import to existing formats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400"/>
              <a:buFont typeface="Arial"/>
              <a:buChar char="•"/>
            </a:pPr>
            <a:r>
              <a:rPr lang="en-GB" sz="1400" b="0" i="0" u="none" strike="noStrike" cap="none">
                <a:solidFill>
                  <a:schemeClr val="lt1"/>
                </a:solidFill>
                <a:latin typeface="Arial"/>
                <a:ea typeface="Arial"/>
                <a:cs typeface="Arial"/>
                <a:sym typeface="Arial"/>
              </a:rPr>
              <a:t>We support Excel/CSV, SQL and RDF (graph) formats.</a:t>
            </a:r>
            <a:endParaRPr sz="1400" b="0" i="0" u="none" strike="noStrike" cap="none">
              <a:solidFill>
                <a:srgbClr val="000000"/>
              </a:solidFill>
              <a:latin typeface="Arial"/>
              <a:ea typeface="Arial"/>
              <a:cs typeface="Arial"/>
              <a:sym typeface="Arial"/>
            </a:endParaRPr>
          </a:p>
        </p:txBody>
      </p:sp>
      <p:sp>
        <p:nvSpPr>
          <p:cNvPr id="788" name="Google Shape;788;p110"/>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sz="800"/>
              <a:t>04 </a:t>
            </a:r>
            <a:r>
              <a:rPr lang="en-GB" sz="800">
                <a:solidFill>
                  <a:schemeClr val="dk2"/>
                </a:solidFill>
              </a:rPr>
              <a:t>Data coordination &amp; interoperability</a:t>
            </a:r>
            <a:endParaRPr/>
          </a:p>
        </p:txBody>
      </p:sp>
      <p:sp>
        <p:nvSpPr>
          <p:cNvPr id="789" name="Google Shape;789;p110"/>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European Interoperability Framework and relevant legal instruments</a:t>
            </a:r>
            <a:endParaRPr sz="900" b="0" i="0" u="none" strike="noStrike" cap="none">
              <a:solidFill>
                <a:srgbClr val="062032"/>
              </a:solidFill>
              <a:latin typeface="Arial"/>
              <a:ea typeface="Arial"/>
              <a:cs typeface="Arial"/>
              <a:sym typeface="Arial"/>
            </a:endParaRPr>
          </a:p>
        </p:txBody>
      </p:sp>
      <p:sp>
        <p:nvSpPr>
          <p:cNvPr id="790" name="Google Shape;790;p110"/>
          <p:cNvSpPr/>
          <p:nvPr/>
        </p:nvSpPr>
        <p:spPr>
          <a:xfrm>
            <a:off x="501049" y="1701863"/>
            <a:ext cx="832104" cy="8321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pic>
        <p:nvPicPr>
          <p:cNvPr id="791" name="Google Shape;791;p110" descr="A képen szimbólum, Betűtípus, Grafika, embléma látható&#10;&#10;Automatikusan generált leírá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74001" y="1819050"/>
            <a:ext cx="536381" cy="536381"/>
          </a:xfrm>
          <a:prstGeom prst="rect">
            <a:avLst/>
          </a:prstGeom>
          <a:noFill/>
          <a:ln>
            <a:noFill/>
          </a:ln>
          <a:effectLst>
            <a:outerShdw blurRad="50800" dist="38100" dir="2700000" algn="tl" rotWithShape="0">
              <a:srgbClr val="000000">
                <a:alpha val="40000"/>
              </a:srgbClr>
            </a:outerShdw>
          </a:effectLst>
        </p:spPr>
      </p:pic>
      <p:sp>
        <p:nvSpPr>
          <p:cNvPr id="792" name="Google Shape;792;p110"/>
          <p:cNvSpPr/>
          <p:nvPr/>
        </p:nvSpPr>
        <p:spPr>
          <a:xfrm>
            <a:off x="601633" y="3156254"/>
            <a:ext cx="2338906" cy="451056"/>
          </a:xfrm>
          <a:prstGeom prst="homePlat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Knowledge needs</a:t>
            </a:r>
            <a:endParaRPr sz="1400" b="0" i="0" u="none" strike="noStrike" cap="none">
              <a:solidFill>
                <a:srgbClr val="000000"/>
              </a:solidFill>
              <a:latin typeface="Arial"/>
              <a:ea typeface="Arial"/>
              <a:cs typeface="Arial"/>
              <a:sym typeface="Arial"/>
            </a:endParaRPr>
          </a:p>
        </p:txBody>
      </p:sp>
      <p:sp>
        <p:nvSpPr>
          <p:cNvPr id="793" name="Google Shape;793;p110"/>
          <p:cNvSpPr/>
          <p:nvPr/>
        </p:nvSpPr>
        <p:spPr>
          <a:xfrm>
            <a:off x="286447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Data availability</a:t>
            </a:r>
            <a:endParaRPr sz="1400" b="0" i="0" u="none" strike="noStrike" cap="none">
              <a:solidFill>
                <a:srgbClr val="000000"/>
              </a:solidFill>
              <a:latin typeface="Arial"/>
              <a:ea typeface="Arial"/>
              <a:cs typeface="Arial"/>
              <a:sym typeface="Arial"/>
            </a:endParaRPr>
          </a:p>
        </p:txBody>
      </p:sp>
      <p:sp>
        <p:nvSpPr>
          <p:cNvPr id="794" name="Google Shape;794;p110"/>
          <p:cNvSpPr/>
          <p:nvPr/>
        </p:nvSpPr>
        <p:spPr>
          <a:xfrm>
            <a:off x="508263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Usability &amp; Quality</a:t>
            </a:r>
            <a:endParaRPr sz="1400" b="0" i="0" u="none" strike="noStrike" cap="none">
              <a:solidFill>
                <a:srgbClr val="000000"/>
              </a:solidFill>
              <a:latin typeface="Arial"/>
              <a:ea typeface="Arial"/>
              <a:cs typeface="Arial"/>
              <a:sym typeface="Arial"/>
            </a:endParaRPr>
          </a:p>
        </p:txBody>
      </p:sp>
      <p:sp>
        <p:nvSpPr>
          <p:cNvPr id="795" name="Google Shape;795;p110"/>
          <p:cNvSpPr/>
          <p:nvPr/>
        </p:nvSpPr>
        <p:spPr>
          <a:xfrm>
            <a:off x="730079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chemeClr val="dk1"/>
                </a:solidFill>
                <a:latin typeface="Arial"/>
                <a:ea typeface="Arial"/>
                <a:cs typeface="Arial"/>
                <a:sym typeface="Arial"/>
              </a:rPr>
              <a:t>Reprocess &amp; Enrich</a:t>
            </a:r>
            <a:endParaRPr sz="1400" b="0" i="0" u="none" strike="noStrike" cap="none">
              <a:solidFill>
                <a:srgbClr val="000000"/>
              </a:solidFill>
              <a:latin typeface="Arial"/>
              <a:ea typeface="Arial"/>
              <a:cs typeface="Arial"/>
              <a:sym typeface="Arial"/>
            </a:endParaRPr>
          </a:p>
        </p:txBody>
      </p:sp>
      <p:sp>
        <p:nvSpPr>
          <p:cNvPr id="796" name="Google Shape;796;p110"/>
          <p:cNvSpPr/>
          <p:nvPr/>
        </p:nvSpPr>
        <p:spPr>
          <a:xfrm>
            <a:off x="951895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Shared Value</a:t>
            </a:r>
            <a:endParaRPr sz="1400" b="1" i="0" u="none" strike="noStrike" cap="none">
              <a:solidFill>
                <a:schemeClr val="dk1"/>
              </a:solidFill>
              <a:latin typeface="Arial"/>
              <a:ea typeface="Arial"/>
              <a:cs typeface="Arial"/>
              <a:sym typeface="Arial"/>
            </a:endParaRPr>
          </a:p>
        </p:txBody>
      </p:sp>
      <p:cxnSp>
        <p:nvCxnSpPr>
          <p:cNvPr id="797" name="Google Shape;797;p110"/>
          <p:cNvCxnSpPr>
            <a:stCxn id="798" idx="0"/>
            <a:endCxn id="799" idx="4"/>
          </p:cNvCxnSpPr>
          <p:nvPr/>
        </p:nvCxnSpPr>
        <p:spPr>
          <a:xfrm rot="10800000">
            <a:off x="8511276"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800" name="Google Shape;800;p110"/>
          <p:cNvCxnSpPr>
            <a:stCxn id="801" idx="0"/>
            <a:endCxn id="802" idx="4"/>
          </p:cNvCxnSpPr>
          <p:nvPr/>
        </p:nvCxnSpPr>
        <p:spPr>
          <a:xfrm rot="10800000">
            <a:off x="7385647"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803" name="Google Shape;803;p110"/>
          <p:cNvCxnSpPr>
            <a:stCxn id="804" idx="0"/>
            <a:endCxn id="805" idx="4"/>
          </p:cNvCxnSpPr>
          <p:nvPr/>
        </p:nvCxnSpPr>
        <p:spPr>
          <a:xfrm rot="10800000">
            <a:off x="3617922"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806" name="Google Shape;806;p110"/>
          <p:cNvCxnSpPr>
            <a:stCxn id="807" idx="0"/>
            <a:endCxn id="808" idx="4"/>
          </p:cNvCxnSpPr>
          <p:nvPr/>
        </p:nvCxnSpPr>
        <p:spPr>
          <a:xfrm rot="10800000">
            <a:off x="10870256"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809" name="Google Shape;809;p110"/>
          <p:cNvCxnSpPr>
            <a:endCxn id="810" idx="4"/>
          </p:cNvCxnSpPr>
          <p:nvPr/>
        </p:nvCxnSpPr>
        <p:spPr>
          <a:xfrm rot="10800000">
            <a:off x="5541666" y="3803213"/>
            <a:ext cx="0" cy="2109300"/>
          </a:xfrm>
          <a:prstGeom prst="straightConnector1">
            <a:avLst/>
          </a:prstGeom>
          <a:noFill/>
          <a:ln w="9525" cap="flat" cmpd="sng">
            <a:solidFill>
              <a:srgbClr val="031420"/>
            </a:solidFill>
            <a:prstDash val="dash"/>
            <a:round/>
            <a:headEnd type="none" w="sm" len="sm"/>
            <a:tailEnd type="none" w="sm" len="sm"/>
          </a:ln>
        </p:spPr>
      </p:cxnSp>
      <p:cxnSp>
        <p:nvCxnSpPr>
          <p:cNvPr id="811" name="Google Shape;811;p110"/>
          <p:cNvCxnSpPr>
            <a:stCxn id="812" idx="0"/>
            <a:endCxn id="813" idx="4"/>
          </p:cNvCxnSpPr>
          <p:nvPr/>
        </p:nvCxnSpPr>
        <p:spPr>
          <a:xfrm rot="10800000">
            <a:off x="5114833" y="3803118"/>
            <a:ext cx="0" cy="389100"/>
          </a:xfrm>
          <a:prstGeom prst="straightConnector1">
            <a:avLst/>
          </a:prstGeom>
          <a:noFill/>
          <a:ln w="9525" cap="flat" cmpd="sng">
            <a:solidFill>
              <a:srgbClr val="031420"/>
            </a:solidFill>
            <a:prstDash val="dash"/>
            <a:round/>
            <a:headEnd type="none" w="sm" len="sm"/>
            <a:tailEnd type="none" w="sm" len="sm"/>
          </a:ln>
        </p:spPr>
      </p:cxnSp>
      <p:sp>
        <p:nvSpPr>
          <p:cNvPr id="813" name="Google Shape;813;p110"/>
          <p:cNvSpPr/>
          <p:nvPr/>
        </p:nvSpPr>
        <p:spPr>
          <a:xfrm>
            <a:off x="5060833"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2" name="Google Shape;812;p110"/>
          <p:cNvSpPr/>
          <p:nvPr/>
        </p:nvSpPr>
        <p:spPr>
          <a:xfrm>
            <a:off x="4253359"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Different formats and definitions in database</a:t>
            </a:r>
            <a:endParaRPr sz="1400" b="0" i="0" u="none" strike="noStrike" cap="none">
              <a:solidFill>
                <a:srgbClr val="000000"/>
              </a:solidFill>
              <a:latin typeface="Arial"/>
              <a:ea typeface="Arial"/>
              <a:cs typeface="Arial"/>
              <a:sym typeface="Arial"/>
            </a:endParaRPr>
          </a:p>
        </p:txBody>
      </p:sp>
      <p:sp>
        <p:nvSpPr>
          <p:cNvPr id="814" name="Google Shape;814;p110"/>
          <p:cNvSpPr/>
          <p:nvPr/>
        </p:nvSpPr>
        <p:spPr>
          <a:xfrm>
            <a:off x="1772671"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Agreement on vocabulary and taxonomy</a:t>
            </a:r>
            <a:endParaRPr sz="1200" b="0" i="0" u="none" strike="noStrike" cap="none">
              <a:solidFill>
                <a:schemeClr val="lt1"/>
              </a:solidFill>
              <a:latin typeface="Arial"/>
              <a:ea typeface="Arial"/>
              <a:cs typeface="Arial"/>
              <a:sym typeface="Arial"/>
            </a:endParaRPr>
          </a:p>
        </p:txBody>
      </p:sp>
      <p:sp>
        <p:nvSpPr>
          <p:cNvPr id="815" name="Google Shape;815;p110"/>
          <p:cNvSpPr/>
          <p:nvPr/>
        </p:nvSpPr>
        <p:spPr>
          <a:xfrm>
            <a:off x="601633"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Precise knowledge definition of missing information</a:t>
            </a:r>
            <a:endParaRPr sz="1200" b="0" i="0" u="none" strike="noStrike" cap="none">
              <a:solidFill>
                <a:schemeClr val="lt1"/>
              </a:solidFill>
              <a:latin typeface="Arial"/>
              <a:ea typeface="Arial"/>
              <a:cs typeface="Arial"/>
              <a:sym typeface="Arial"/>
            </a:endParaRPr>
          </a:p>
        </p:txBody>
      </p:sp>
      <p:sp>
        <p:nvSpPr>
          <p:cNvPr id="816" name="Google Shape;816;p110"/>
          <p:cNvSpPr/>
          <p:nvPr/>
        </p:nvSpPr>
        <p:spPr>
          <a:xfrm>
            <a:off x="6072125"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Legal reconciliation needs</a:t>
            </a:r>
            <a:endParaRPr sz="1400" b="0" i="0" u="none" strike="noStrike" cap="none">
              <a:solidFill>
                <a:srgbClr val="000000"/>
              </a:solidFill>
              <a:latin typeface="Arial"/>
              <a:ea typeface="Arial"/>
              <a:cs typeface="Arial"/>
              <a:sym typeface="Arial"/>
            </a:endParaRPr>
          </a:p>
        </p:txBody>
      </p:sp>
      <p:sp>
        <p:nvSpPr>
          <p:cNvPr id="817" name="Google Shape;817;p110"/>
          <p:cNvSpPr/>
          <p:nvPr/>
        </p:nvSpPr>
        <p:spPr>
          <a:xfrm>
            <a:off x="3071546"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Describe existing data with shared semantics (meaning)</a:t>
            </a:r>
            <a:endParaRPr sz="1200" b="0" i="0" u="none" strike="noStrike" cap="none">
              <a:solidFill>
                <a:schemeClr val="lt1"/>
              </a:solidFill>
              <a:latin typeface="Arial"/>
              <a:ea typeface="Arial"/>
              <a:cs typeface="Arial"/>
              <a:sym typeface="Arial"/>
            </a:endParaRPr>
          </a:p>
        </p:txBody>
      </p:sp>
      <p:sp>
        <p:nvSpPr>
          <p:cNvPr id="818" name="Google Shape;818;p110"/>
          <p:cNvSpPr/>
          <p:nvPr/>
        </p:nvSpPr>
        <p:spPr>
          <a:xfrm>
            <a:off x="9961213"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Redistribute improved confidential data in SQL</a:t>
            </a:r>
            <a:endParaRPr sz="1200" b="0" i="0" u="none" strike="noStrike" cap="none">
              <a:solidFill>
                <a:schemeClr val="lt1"/>
              </a:solidFill>
              <a:latin typeface="Arial"/>
              <a:ea typeface="Arial"/>
              <a:cs typeface="Arial"/>
              <a:sym typeface="Arial"/>
            </a:endParaRPr>
          </a:p>
        </p:txBody>
      </p:sp>
      <p:sp>
        <p:nvSpPr>
          <p:cNvPr id="819" name="Google Shape;819;p110"/>
          <p:cNvSpPr/>
          <p:nvPr/>
        </p:nvSpPr>
        <p:spPr>
          <a:xfrm>
            <a:off x="8788585"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Start rolling out in small scale</a:t>
            </a:r>
            <a:endParaRPr sz="1400" b="0" i="0" u="none" strike="noStrike" cap="none">
              <a:solidFill>
                <a:srgbClr val="000000"/>
              </a:solidFill>
              <a:latin typeface="Arial"/>
              <a:ea typeface="Arial"/>
              <a:cs typeface="Arial"/>
              <a:sym typeface="Arial"/>
            </a:endParaRPr>
          </a:p>
        </p:txBody>
      </p:sp>
      <p:sp>
        <p:nvSpPr>
          <p:cNvPr id="820" name="Google Shape;820;p110"/>
          <p:cNvSpPr/>
          <p:nvPr/>
        </p:nvSpPr>
        <p:spPr>
          <a:xfrm>
            <a:off x="2580145"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1" name="Google Shape;821;p110"/>
          <p:cNvSpPr/>
          <p:nvPr/>
        </p:nvSpPr>
        <p:spPr>
          <a:xfrm>
            <a:off x="3879020"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2" name="Google Shape;822;p110"/>
          <p:cNvSpPr/>
          <p:nvPr/>
        </p:nvSpPr>
        <p:spPr>
          <a:xfrm>
            <a:off x="3203458"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0" name="Google Shape;810;p110"/>
          <p:cNvSpPr/>
          <p:nvPr/>
        </p:nvSpPr>
        <p:spPr>
          <a:xfrm>
            <a:off x="5487666"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3" name="Google Shape;823;p110"/>
          <p:cNvSpPr/>
          <p:nvPr/>
        </p:nvSpPr>
        <p:spPr>
          <a:xfrm>
            <a:off x="9596059"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4" name="Google Shape;824;p110"/>
          <p:cNvSpPr/>
          <p:nvPr/>
        </p:nvSpPr>
        <p:spPr>
          <a:xfrm>
            <a:off x="6879599"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5" name="Google Shape;825;p110"/>
          <p:cNvSpPr/>
          <p:nvPr/>
        </p:nvSpPr>
        <p:spPr>
          <a:xfrm>
            <a:off x="1076868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6" name="Google Shape;826;p110"/>
          <p:cNvSpPr/>
          <p:nvPr/>
        </p:nvSpPr>
        <p:spPr>
          <a:xfrm>
            <a:off x="6986363"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7" name="Google Shape;827;p110"/>
          <p:cNvSpPr/>
          <p:nvPr/>
        </p:nvSpPr>
        <p:spPr>
          <a:xfrm>
            <a:off x="14091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28" name="Google Shape;828;p110"/>
          <p:cNvCxnSpPr>
            <a:stCxn id="816" idx="0"/>
            <a:endCxn id="824" idx="4"/>
          </p:cNvCxnSpPr>
          <p:nvPr/>
        </p:nvCxnSpPr>
        <p:spPr>
          <a:xfrm rot="10800000">
            <a:off x="6933599"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829" name="Google Shape;829;p110"/>
          <p:cNvCxnSpPr>
            <a:stCxn id="819" idx="0"/>
            <a:endCxn id="823" idx="4"/>
          </p:cNvCxnSpPr>
          <p:nvPr/>
        </p:nvCxnSpPr>
        <p:spPr>
          <a:xfrm rot="10800000">
            <a:off x="9650059"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830" name="Google Shape;830;p110"/>
          <p:cNvCxnSpPr>
            <a:stCxn id="818" idx="0"/>
            <a:endCxn id="825" idx="4"/>
          </p:cNvCxnSpPr>
          <p:nvPr/>
        </p:nvCxnSpPr>
        <p:spPr>
          <a:xfrm rot="10800000">
            <a:off x="10822687"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831" name="Google Shape;831;p110"/>
          <p:cNvCxnSpPr>
            <a:stCxn id="817" idx="0"/>
            <a:endCxn id="821" idx="4"/>
          </p:cNvCxnSpPr>
          <p:nvPr/>
        </p:nvCxnSpPr>
        <p:spPr>
          <a:xfrm rot="10800000">
            <a:off x="3933020"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832" name="Google Shape;832;p110"/>
          <p:cNvCxnSpPr>
            <a:stCxn id="814" idx="0"/>
            <a:endCxn id="820" idx="4"/>
          </p:cNvCxnSpPr>
          <p:nvPr/>
        </p:nvCxnSpPr>
        <p:spPr>
          <a:xfrm rot="10800000">
            <a:off x="2634145"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833" name="Google Shape;833;p110"/>
          <p:cNvCxnSpPr>
            <a:stCxn id="815" idx="0"/>
            <a:endCxn id="827" idx="4"/>
          </p:cNvCxnSpPr>
          <p:nvPr/>
        </p:nvCxnSpPr>
        <p:spPr>
          <a:xfrm rot="10800000">
            <a:off x="1463107" y="3803141"/>
            <a:ext cx="0" cy="1986600"/>
          </a:xfrm>
          <a:prstGeom prst="straightConnector1">
            <a:avLst/>
          </a:prstGeom>
          <a:noFill/>
          <a:ln w="9525" cap="flat" cmpd="sng">
            <a:solidFill>
              <a:srgbClr val="031420"/>
            </a:solidFill>
            <a:prstDash val="dash"/>
            <a:round/>
            <a:headEnd type="none" w="sm" len="sm"/>
            <a:tailEnd type="none" w="sm" len="sm"/>
          </a:ln>
        </p:spPr>
      </p:cxnSp>
      <p:sp>
        <p:nvSpPr>
          <p:cNvPr id="807" name="Google Shape;807;p110"/>
          <p:cNvSpPr/>
          <p:nvPr/>
        </p:nvSpPr>
        <p:spPr>
          <a:xfrm>
            <a:off x="10008782"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SKCMDb for public use in EU Data Portal and Wikidata (RDF)</a:t>
            </a:r>
            <a:endParaRPr sz="1200" b="0" i="0" u="none" strike="noStrike" cap="none">
              <a:solidFill>
                <a:schemeClr val="lt1"/>
              </a:solidFill>
              <a:latin typeface="Arial"/>
              <a:ea typeface="Arial"/>
              <a:cs typeface="Arial"/>
              <a:sym typeface="Arial"/>
            </a:endParaRPr>
          </a:p>
        </p:txBody>
      </p:sp>
      <p:sp>
        <p:nvSpPr>
          <p:cNvPr id="834" name="Google Shape;834;p110"/>
          <p:cNvSpPr/>
          <p:nvPr/>
        </p:nvSpPr>
        <p:spPr>
          <a:xfrm>
            <a:off x="1061206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8" name="Google Shape;808;p110"/>
          <p:cNvSpPr/>
          <p:nvPr/>
        </p:nvSpPr>
        <p:spPr>
          <a:xfrm>
            <a:off x="1081625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5" name="Google Shape;835;p110"/>
          <p:cNvSpPr/>
          <p:nvPr/>
        </p:nvSpPr>
        <p:spPr>
          <a:xfrm>
            <a:off x="162493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6" name="Google Shape;836;p110"/>
          <p:cNvSpPr/>
          <p:nvPr/>
        </p:nvSpPr>
        <p:spPr>
          <a:xfrm>
            <a:off x="897369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7" name="Google Shape;837;p110"/>
          <p:cNvSpPr/>
          <p:nvPr/>
        </p:nvSpPr>
        <p:spPr>
          <a:xfrm>
            <a:off x="4740771"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8" name="Google Shape;838;p110"/>
          <p:cNvSpPr/>
          <p:nvPr/>
        </p:nvSpPr>
        <p:spPr>
          <a:xfrm>
            <a:off x="41121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9" name="Google Shape;839;p110"/>
          <p:cNvSpPr/>
          <p:nvPr/>
        </p:nvSpPr>
        <p:spPr>
          <a:xfrm>
            <a:off x="665637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0" name="Google Shape;840;p110"/>
          <p:cNvSpPr/>
          <p:nvPr/>
        </p:nvSpPr>
        <p:spPr>
          <a:xfrm>
            <a:off x="5055610"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1" name="Google Shape;841;p110"/>
          <p:cNvSpPr/>
          <p:nvPr/>
        </p:nvSpPr>
        <p:spPr>
          <a:xfrm>
            <a:off x="5933235"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4" name="Google Shape;804;p110"/>
          <p:cNvSpPr/>
          <p:nvPr/>
        </p:nvSpPr>
        <p:spPr>
          <a:xfrm>
            <a:off x="2756448"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Describe missiing data to be collected precisely.</a:t>
            </a:r>
            <a:endParaRPr sz="1200" b="0" i="0" u="none" strike="noStrike" cap="none">
              <a:solidFill>
                <a:schemeClr val="lt1"/>
              </a:solidFill>
              <a:latin typeface="Arial"/>
              <a:ea typeface="Arial"/>
              <a:cs typeface="Arial"/>
              <a:sym typeface="Arial"/>
            </a:endParaRPr>
          </a:p>
        </p:txBody>
      </p:sp>
      <p:sp>
        <p:nvSpPr>
          <p:cNvPr id="842" name="Google Shape;842;p110"/>
          <p:cNvSpPr/>
          <p:nvPr/>
        </p:nvSpPr>
        <p:spPr>
          <a:xfrm>
            <a:off x="5125761"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Existing consent for SOZA members</a:t>
            </a:r>
            <a:endParaRPr sz="1200" b="0" i="0" u="none" strike="noStrike" cap="none">
              <a:solidFill>
                <a:schemeClr val="lt1"/>
              </a:solidFill>
              <a:latin typeface="Arial"/>
              <a:ea typeface="Arial"/>
              <a:cs typeface="Arial"/>
              <a:sym typeface="Arial"/>
            </a:endParaRPr>
          </a:p>
        </p:txBody>
      </p:sp>
      <p:sp>
        <p:nvSpPr>
          <p:cNvPr id="801" name="Google Shape;801;p110"/>
          <p:cNvSpPr/>
          <p:nvPr/>
        </p:nvSpPr>
        <p:spPr>
          <a:xfrm>
            <a:off x="6524173"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Data coordination in Wikibase</a:t>
            </a:r>
            <a:endParaRPr sz="1200" b="0" i="0" u="none" strike="noStrike" cap="none">
              <a:solidFill>
                <a:schemeClr val="lt1"/>
              </a:solidFill>
              <a:latin typeface="Arial"/>
              <a:ea typeface="Arial"/>
              <a:cs typeface="Arial"/>
              <a:sym typeface="Arial"/>
            </a:endParaRPr>
          </a:p>
        </p:txBody>
      </p:sp>
      <p:sp>
        <p:nvSpPr>
          <p:cNvPr id="798" name="Google Shape;798;p110"/>
          <p:cNvSpPr/>
          <p:nvPr/>
        </p:nvSpPr>
        <p:spPr>
          <a:xfrm>
            <a:off x="7649802"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Smart application for NER and NED.</a:t>
            </a:r>
            <a:endParaRPr sz="1200" b="0" i="0" u="none" strike="noStrike" cap="none">
              <a:solidFill>
                <a:schemeClr val="lt1"/>
              </a:solidFill>
              <a:latin typeface="Arial"/>
              <a:ea typeface="Arial"/>
              <a:cs typeface="Arial"/>
              <a:sym typeface="Arial"/>
            </a:endParaRPr>
          </a:p>
        </p:txBody>
      </p:sp>
      <p:sp>
        <p:nvSpPr>
          <p:cNvPr id="843" name="Google Shape;843;p110"/>
          <p:cNvSpPr/>
          <p:nvPr/>
        </p:nvSpPr>
        <p:spPr>
          <a:xfrm>
            <a:off x="8291742"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Use AI to compare and cross-enrich data</a:t>
            </a:r>
            <a:endParaRPr sz="1200" b="0" i="0" u="none" strike="noStrike" cap="none">
              <a:solidFill>
                <a:schemeClr val="lt1"/>
              </a:solidFill>
              <a:latin typeface="Arial"/>
              <a:ea typeface="Arial"/>
              <a:cs typeface="Arial"/>
              <a:sym typeface="Arial"/>
            </a:endParaRPr>
          </a:p>
        </p:txBody>
      </p:sp>
      <p:sp>
        <p:nvSpPr>
          <p:cNvPr id="844" name="Google Shape;844;p110"/>
          <p:cNvSpPr/>
          <p:nvPr/>
        </p:nvSpPr>
        <p:spPr>
          <a:xfrm>
            <a:off x="817463"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Meaning of information that is missing</a:t>
            </a:r>
            <a:endParaRPr sz="1200" b="0" i="0" u="none" strike="noStrike" cap="none">
              <a:solidFill>
                <a:schemeClr val="lt1"/>
              </a:solidFill>
              <a:latin typeface="Arial"/>
              <a:ea typeface="Arial"/>
              <a:cs typeface="Arial"/>
              <a:sym typeface="Arial"/>
            </a:endParaRPr>
          </a:p>
        </p:txBody>
      </p:sp>
      <p:sp>
        <p:nvSpPr>
          <p:cNvPr id="845" name="Google Shape;845;p110"/>
          <p:cNvSpPr/>
          <p:nvPr/>
        </p:nvSpPr>
        <p:spPr>
          <a:xfrm>
            <a:off x="4749492"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Use new software to reprocess data into Wikibase</a:t>
            </a:r>
            <a:endParaRPr sz="1200" b="0" i="0" u="none" strike="noStrike" cap="none">
              <a:solidFill>
                <a:schemeClr val="lt1"/>
              </a:solidFill>
              <a:latin typeface="Arial"/>
              <a:ea typeface="Arial"/>
              <a:cs typeface="Arial"/>
              <a:sym typeface="Arial"/>
            </a:endParaRPr>
          </a:p>
        </p:txBody>
      </p:sp>
      <p:sp>
        <p:nvSpPr>
          <p:cNvPr id="805" name="Google Shape;805;p110"/>
          <p:cNvSpPr/>
          <p:nvPr/>
        </p:nvSpPr>
        <p:spPr>
          <a:xfrm>
            <a:off x="3563922"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46" name="Google Shape;846;p110"/>
          <p:cNvCxnSpPr>
            <a:stCxn id="844" idx="0"/>
            <a:endCxn id="835" idx="4"/>
          </p:cNvCxnSpPr>
          <p:nvPr/>
        </p:nvCxnSpPr>
        <p:spPr>
          <a:xfrm rot="10800000">
            <a:off x="1678937" y="3803219"/>
            <a:ext cx="0" cy="1192500"/>
          </a:xfrm>
          <a:prstGeom prst="straightConnector1">
            <a:avLst/>
          </a:prstGeom>
          <a:noFill/>
          <a:ln w="9525" cap="flat" cmpd="sng">
            <a:solidFill>
              <a:srgbClr val="031420"/>
            </a:solidFill>
            <a:prstDash val="dash"/>
            <a:round/>
            <a:headEnd type="none" w="sm" len="sm"/>
            <a:tailEnd type="none" w="sm" len="sm"/>
          </a:ln>
        </p:spPr>
      </p:cxnSp>
      <p:sp>
        <p:nvSpPr>
          <p:cNvPr id="847" name="Google Shape;847;p110"/>
          <p:cNvSpPr/>
          <p:nvPr/>
        </p:nvSpPr>
        <p:spPr>
          <a:xfrm>
            <a:off x="42645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48" name="Google Shape;848;p110"/>
          <p:cNvCxnSpPr>
            <a:stCxn id="842" idx="0"/>
            <a:endCxn id="841" idx="4"/>
          </p:cNvCxnSpPr>
          <p:nvPr/>
        </p:nvCxnSpPr>
        <p:spPr>
          <a:xfrm rot="10800000">
            <a:off x="5987235" y="3803219"/>
            <a:ext cx="0" cy="1192500"/>
          </a:xfrm>
          <a:prstGeom prst="straightConnector1">
            <a:avLst/>
          </a:prstGeom>
          <a:noFill/>
          <a:ln w="9525" cap="flat" cmpd="sng">
            <a:solidFill>
              <a:srgbClr val="031420"/>
            </a:solidFill>
            <a:prstDash val="dash"/>
            <a:round/>
            <a:headEnd type="none" w="sm" len="sm"/>
            <a:tailEnd type="none" w="sm" len="sm"/>
          </a:ln>
        </p:spPr>
      </p:cxnSp>
      <p:sp>
        <p:nvSpPr>
          <p:cNvPr id="802" name="Google Shape;802;p110"/>
          <p:cNvSpPr/>
          <p:nvPr/>
        </p:nvSpPr>
        <p:spPr>
          <a:xfrm>
            <a:off x="733164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99" name="Google Shape;799;p110"/>
          <p:cNvSpPr/>
          <p:nvPr/>
        </p:nvSpPr>
        <p:spPr>
          <a:xfrm>
            <a:off x="845727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49" name="Google Shape;849;p110"/>
          <p:cNvSpPr/>
          <p:nvPr/>
        </p:nvSpPr>
        <p:spPr>
          <a:xfrm>
            <a:off x="8759914"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0" name="Google Shape;850;p110"/>
          <p:cNvSpPr/>
          <p:nvPr/>
        </p:nvSpPr>
        <p:spPr>
          <a:xfrm>
            <a:off x="9116800"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1" name="Google Shape;851;p110"/>
          <p:cNvSpPr/>
          <p:nvPr/>
        </p:nvSpPr>
        <p:spPr>
          <a:xfrm>
            <a:off x="564006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2" name="Google Shape;852;p110"/>
          <p:cNvSpPr/>
          <p:nvPr/>
        </p:nvSpPr>
        <p:spPr>
          <a:xfrm>
            <a:off x="5792466"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53" name="Google Shape;853;p110"/>
          <p:cNvSpPr/>
          <p:nvPr/>
        </p:nvSpPr>
        <p:spPr>
          <a:xfrm>
            <a:off x="10275733"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11"/>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a:t>Technical interoperability: public and private organisations can transform their data into a format that facilitates lossless sharing</a:t>
            </a:r>
            <a:endParaRPr/>
          </a:p>
        </p:txBody>
      </p:sp>
      <p:sp>
        <p:nvSpPr>
          <p:cNvPr id="859" name="Google Shape;859;p111"/>
          <p:cNvSpPr txBox="1"/>
          <p:nvPr/>
        </p:nvSpPr>
        <p:spPr>
          <a:xfrm>
            <a:off x="1872702" y="1493229"/>
            <a:ext cx="9764562" cy="118872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lt1"/>
                </a:solidFill>
                <a:latin typeface="Arial"/>
                <a:ea typeface="Arial"/>
                <a:cs typeface="Arial"/>
                <a:sym typeface="Arial"/>
              </a:rPr>
              <a:t>Technical interoperability: open source scripts, software, apps, to download and transform data to correct form</a:t>
            </a:r>
            <a:endParaRPr sz="1400" b="1" i="0" u="none" strike="noStrike" cap="none" dirty="0">
              <a:solidFill>
                <a:schemeClr val="lt1"/>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400"/>
              <a:buFont typeface="Arial"/>
              <a:buChar char="•"/>
            </a:pPr>
            <a:r>
              <a:rPr lang="en-GB" sz="1400" b="0" i="0" u="none" strike="noStrike" cap="none" dirty="0">
                <a:solidFill>
                  <a:schemeClr val="lt1"/>
                </a:solidFill>
                <a:latin typeface="Arial"/>
                <a:ea typeface="Arial"/>
                <a:cs typeface="Arial"/>
                <a:sym typeface="Arial"/>
              </a:rPr>
              <a:t>User requirement interviews with </a:t>
            </a:r>
            <a:r>
              <a:rPr lang="hu-HU" sz="1400" b="0" i="0" u="none" strike="noStrike" cap="none" dirty="0">
                <a:solidFill>
                  <a:schemeClr val="lt1"/>
                </a:solidFill>
                <a:latin typeface="Arial"/>
                <a:ea typeface="Arial"/>
                <a:cs typeface="Arial"/>
                <a:sym typeface="Arial"/>
              </a:rPr>
              <a:t>Ministry </a:t>
            </a:r>
            <a:r>
              <a:rPr lang="en-GB" sz="1400" b="0" i="0" u="none" strike="noStrike" cap="none" dirty="0">
                <a:solidFill>
                  <a:schemeClr val="lt1"/>
                </a:solidFill>
                <a:latin typeface="Arial"/>
                <a:ea typeface="Arial"/>
                <a:cs typeface="Arial"/>
                <a:sym typeface="Arial"/>
              </a:rPr>
              <a:t> and external data source stakeholders to set functional needs, find data samples for programming, and set Competency Questions for unit testing and application design.</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400"/>
              <a:buFont typeface="Arial"/>
              <a:buChar char="•"/>
            </a:pPr>
            <a:r>
              <a:rPr lang="en-GB" sz="1400" b="0" i="0" u="none" strike="noStrike" cap="none" dirty="0">
                <a:solidFill>
                  <a:schemeClr val="lt1"/>
                </a:solidFill>
                <a:latin typeface="Arial"/>
                <a:ea typeface="Arial"/>
                <a:cs typeface="Arial"/>
                <a:sym typeface="Arial"/>
              </a:rPr>
              <a:t>Programming with the re-use of high-quality OWL/RDF (metadata) and R language (data) components</a:t>
            </a: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60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60" name="Google Shape;860;p111"/>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sz="800"/>
              <a:t>04 </a:t>
            </a:r>
            <a:r>
              <a:rPr lang="en-GB" sz="800">
                <a:solidFill>
                  <a:schemeClr val="dk2"/>
                </a:solidFill>
              </a:rPr>
              <a:t>Data coordination &amp; interoperability</a:t>
            </a:r>
            <a:endParaRPr/>
          </a:p>
        </p:txBody>
      </p:sp>
      <p:sp>
        <p:nvSpPr>
          <p:cNvPr id="861" name="Google Shape;861;p111"/>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a:solidFill>
                  <a:srgbClr val="062032"/>
                </a:solidFill>
                <a:latin typeface="Arial"/>
                <a:ea typeface="Arial"/>
                <a:cs typeface="Arial"/>
                <a:sym typeface="Arial"/>
              </a:rPr>
              <a:t>Source: European Interoperability Framework and relevant legal instruments</a:t>
            </a:r>
            <a:endParaRPr sz="900" b="0" i="0" u="none" strike="noStrike" cap="none">
              <a:solidFill>
                <a:srgbClr val="062032"/>
              </a:solidFill>
              <a:latin typeface="Arial"/>
              <a:ea typeface="Arial"/>
              <a:cs typeface="Arial"/>
              <a:sym typeface="Arial"/>
            </a:endParaRPr>
          </a:p>
        </p:txBody>
      </p:sp>
      <p:sp>
        <p:nvSpPr>
          <p:cNvPr id="862" name="Google Shape;862;p111"/>
          <p:cNvSpPr/>
          <p:nvPr/>
        </p:nvSpPr>
        <p:spPr>
          <a:xfrm>
            <a:off x="501049" y="1701863"/>
            <a:ext cx="832104" cy="832104"/>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pic>
        <p:nvPicPr>
          <p:cNvPr id="863" name="Google Shape;863;p111" descr="A képen fekete-fehér, képernyőkép, Betűtípus, tervezés látható&#10;&#10;Automatikusan generált leírás"/>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74002" y="1840364"/>
            <a:ext cx="536381" cy="536381"/>
          </a:xfrm>
          <a:prstGeom prst="rect">
            <a:avLst/>
          </a:prstGeom>
          <a:noFill/>
          <a:ln>
            <a:noFill/>
          </a:ln>
          <a:effectLst>
            <a:outerShdw blurRad="50800" dist="38100" dir="2700000" algn="tl" rotWithShape="0">
              <a:srgbClr val="000000">
                <a:alpha val="40000"/>
              </a:srgbClr>
            </a:outerShdw>
          </a:effectLst>
        </p:spPr>
      </p:pic>
      <p:sp>
        <p:nvSpPr>
          <p:cNvPr id="864" name="Google Shape;864;p111"/>
          <p:cNvSpPr/>
          <p:nvPr/>
        </p:nvSpPr>
        <p:spPr>
          <a:xfrm>
            <a:off x="601633" y="3156254"/>
            <a:ext cx="2338906" cy="451056"/>
          </a:xfrm>
          <a:prstGeom prst="homePlate">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Programming needs</a:t>
            </a:r>
            <a:endParaRPr sz="1400" b="0" i="0" u="none" strike="noStrike" cap="none">
              <a:solidFill>
                <a:srgbClr val="000000"/>
              </a:solidFill>
              <a:latin typeface="Arial"/>
              <a:ea typeface="Arial"/>
              <a:cs typeface="Arial"/>
              <a:sym typeface="Arial"/>
            </a:endParaRPr>
          </a:p>
        </p:txBody>
      </p:sp>
      <p:sp>
        <p:nvSpPr>
          <p:cNvPr id="865" name="Google Shape;865;p111"/>
          <p:cNvSpPr/>
          <p:nvPr/>
        </p:nvSpPr>
        <p:spPr>
          <a:xfrm>
            <a:off x="286447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Arial"/>
                <a:ea typeface="Arial"/>
                <a:cs typeface="Arial"/>
                <a:sym typeface="Arial"/>
              </a:rPr>
              <a:t>Available components</a:t>
            </a:r>
            <a:endParaRPr sz="1200" b="1" i="0" u="none" strike="noStrike" cap="none">
              <a:solidFill>
                <a:schemeClr val="dk1"/>
              </a:solidFill>
              <a:latin typeface="Arial"/>
              <a:ea typeface="Arial"/>
              <a:cs typeface="Arial"/>
              <a:sym typeface="Arial"/>
            </a:endParaRPr>
          </a:p>
        </p:txBody>
      </p:sp>
      <p:sp>
        <p:nvSpPr>
          <p:cNvPr id="866" name="Google Shape;866;p111"/>
          <p:cNvSpPr/>
          <p:nvPr/>
        </p:nvSpPr>
        <p:spPr>
          <a:xfrm>
            <a:off x="508263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Usability &amp; Quality</a:t>
            </a:r>
            <a:endParaRPr sz="1400" b="0" i="0" u="none" strike="noStrike" cap="none">
              <a:solidFill>
                <a:srgbClr val="000000"/>
              </a:solidFill>
              <a:latin typeface="Arial"/>
              <a:ea typeface="Arial"/>
              <a:cs typeface="Arial"/>
              <a:sym typeface="Arial"/>
            </a:endParaRPr>
          </a:p>
        </p:txBody>
      </p:sp>
      <p:sp>
        <p:nvSpPr>
          <p:cNvPr id="867" name="Google Shape;867;p111"/>
          <p:cNvSpPr/>
          <p:nvPr/>
        </p:nvSpPr>
        <p:spPr>
          <a:xfrm>
            <a:off x="730079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1" i="0" u="none" strike="noStrike" cap="none">
                <a:solidFill>
                  <a:schemeClr val="dk1"/>
                </a:solidFill>
                <a:latin typeface="Arial"/>
                <a:ea typeface="Arial"/>
                <a:cs typeface="Arial"/>
                <a:sym typeface="Arial"/>
              </a:rPr>
              <a:t>Extend or Create</a:t>
            </a:r>
            <a:endParaRPr sz="1300" b="1" i="0" u="none" strike="noStrike" cap="none">
              <a:solidFill>
                <a:schemeClr val="dk1"/>
              </a:solidFill>
              <a:latin typeface="Arial"/>
              <a:ea typeface="Arial"/>
              <a:cs typeface="Arial"/>
              <a:sym typeface="Arial"/>
            </a:endParaRPr>
          </a:p>
        </p:txBody>
      </p:sp>
      <p:sp>
        <p:nvSpPr>
          <p:cNvPr id="868" name="Google Shape;868;p111"/>
          <p:cNvSpPr/>
          <p:nvPr/>
        </p:nvSpPr>
        <p:spPr>
          <a:xfrm>
            <a:off x="9518955" y="3156254"/>
            <a:ext cx="2294224" cy="451056"/>
          </a:xfrm>
          <a:prstGeom prst="chevron">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Arial"/>
                <a:ea typeface="Arial"/>
                <a:cs typeface="Arial"/>
                <a:sym typeface="Arial"/>
              </a:rPr>
              <a:t>Shared Value</a:t>
            </a:r>
            <a:endParaRPr sz="1400" b="1" i="0" u="none" strike="noStrike" cap="none">
              <a:solidFill>
                <a:schemeClr val="dk1"/>
              </a:solidFill>
              <a:latin typeface="Arial"/>
              <a:ea typeface="Arial"/>
              <a:cs typeface="Arial"/>
              <a:sym typeface="Arial"/>
            </a:endParaRPr>
          </a:p>
        </p:txBody>
      </p:sp>
      <p:cxnSp>
        <p:nvCxnSpPr>
          <p:cNvPr id="869" name="Google Shape;869;p111"/>
          <p:cNvCxnSpPr>
            <a:stCxn id="870" idx="0"/>
            <a:endCxn id="871" idx="4"/>
          </p:cNvCxnSpPr>
          <p:nvPr/>
        </p:nvCxnSpPr>
        <p:spPr>
          <a:xfrm rot="10800000">
            <a:off x="8511276"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872" name="Google Shape;872;p111"/>
          <p:cNvCxnSpPr>
            <a:stCxn id="873" idx="0"/>
            <a:endCxn id="874" idx="4"/>
          </p:cNvCxnSpPr>
          <p:nvPr/>
        </p:nvCxnSpPr>
        <p:spPr>
          <a:xfrm rot="10800000">
            <a:off x="7385647"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875" name="Google Shape;875;p111"/>
          <p:cNvCxnSpPr>
            <a:stCxn id="876" idx="0"/>
            <a:endCxn id="877" idx="4"/>
          </p:cNvCxnSpPr>
          <p:nvPr/>
        </p:nvCxnSpPr>
        <p:spPr>
          <a:xfrm rot="10800000">
            <a:off x="3617922"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878" name="Google Shape;878;p111"/>
          <p:cNvCxnSpPr>
            <a:stCxn id="879" idx="0"/>
            <a:endCxn id="880" idx="4"/>
          </p:cNvCxnSpPr>
          <p:nvPr/>
        </p:nvCxnSpPr>
        <p:spPr>
          <a:xfrm rot="10800000">
            <a:off x="10870256"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881" name="Google Shape;881;p111"/>
          <p:cNvCxnSpPr>
            <a:endCxn id="882" idx="4"/>
          </p:cNvCxnSpPr>
          <p:nvPr/>
        </p:nvCxnSpPr>
        <p:spPr>
          <a:xfrm rot="10800000">
            <a:off x="5541666" y="3803213"/>
            <a:ext cx="0" cy="2109300"/>
          </a:xfrm>
          <a:prstGeom prst="straightConnector1">
            <a:avLst/>
          </a:prstGeom>
          <a:noFill/>
          <a:ln w="9525" cap="flat" cmpd="sng">
            <a:solidFill>
              <a:srgbClr val="031420"/>
            </a:solidFill>
            <a:prstDash val="dash"/>
            <a:round/>
            <a:headEnd type="none" w="sm" len="sm"/>
            <a:tailEnd type="none" w="sm" len="sm"/>
          </a:ln>
        </p:spPr>
      </p:cxnSp>
      <p:cxnSp>
        <p:nvCxnSpPr>
          <p:cNvPr id="883" name="Google Shape;883;p111"/>
          <p:cNvCxnSpPr>
            <a:stCxn id="884" idx="0"/>
            <a:endCxn id="885" idx="4"/>
          </p:cNvCxnSpPr>
          <p:nvPr/>
        </p:nvCxnSpPr>
        <p:spPr>
          <a:xfrm rot="10800000">
            <a:off x="5114833" y="3803118"/>
            <a:ext cx="0" cy="389100"/>
          </a:xfrm>
          <a:prstGeom prst="straightConnector1">
            <a:avLst/>
          </a:prstGeom>
          <a:noFill/>
          <a:ln w="9525" cap="flat" cmpd="sng">
            <a:solidFill>
              <a:srgbClr val="031420"/>
            </a:solidFill>
            <a:prstDash val="dash"/>
            <a:round/>
            <a:headEnd type="none" w="sm" len="sm"/>
            <a:tailEnd type="none" w="sm" len="sm"/>
          </a:ln>
        </p:spPr>
      </p:cxnSp>
      <p:sp>
        <p:nvSpPr>
          <p:cNvPr id="885" name="Google Shape;885;p111"/>
          <p:cNvSpPr/>
          <p:nvPr/>
        </p:nvSpPr>
        <p:spPr>
          <a:xfrm>
            <a:off x="5060833"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4" name="Google Shape;884;p111"/>
          <p:cNvSpPr/>
          <p:nvPr/>
        </p:nvSpPr>
        <p:spPr>
          <a:xfrm>
            <a:off x="4253359"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Prototype software elements with data snippets</a:t>
            </a:r>
            <a:endParaRPr sz="1200" b="0" i="0" u="none" strike="noStrike" cap="none">
              <a:solidFill>
                <a:schemeClr val="lt1"/>
              </a:solidFill>
              <a:latin typeface="Arial"/>
              <a:ea typeface="Arial"/>
              <a:cs typeface="Arial"/>
              <a:sym typeface="Arial"/>
            </a:endParaRPr>
          </a:p>
        </p:txBody>
      </p:sp>
      <p:sp>
        <p:nvSpPr>
          <p:cNvPr id="886" name="Google Shape;886;p111"/>
          <p:cNvSpPr/>
          <p:nvPr/>
        </p:nvSpPr>
        <p:spPr>
          <a:xfrm>
            <a:off x="1772671"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Competency questions for future unit tests</a:t>
            </a:r>
            <a:endParaRPr sz="1200" b="0" i="0" u="none" strike="noStrike" cap="none">
              <a:solidFill>
                <a:schemeClr val="lt1"/>
              </a:solidFill>
              <a:latin typeface="Arial"/>
              <a:ea typeface="Arial"/>
              <a:cs typeface="Arial"/>
              <a:sym typeface="Arial"/>
            </a:endParaRPr>
          </a:p>
        </p:txBody>
      </p:sp>
      <p:sp>
        <p:nvSpPr>
          <p:cNvPr id="887" name="Google Shape;887;p111"/>
          <p:cNvSpPr/>
          <p:nvPr/>
        </p:nvSpPr>
        <p:spPr>
          <a:xfrm>
            <a:off x="601633"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Arial"/>
              <a:buNone/>
            </a:pPr>
            <a:r>
              <a:rPr lang="en-GB" sz="1100" b="0" i="0" u="none" strike="noStrike" cap="none">
                <a:solidFill>
                  <a:schemeClr val="lt1"/>
                </a:solidFill>
                <a:latin typeface="Arial"/>
                <a:ea typeface="Arial"/>
                <a:cs typeface="Arial"/>
                <a:sym typeface="Arial"/>
              </a:rPr>
              <a:t>Defining and documenting missing functional requirements</a:t>
            </a:r>
            <a:endParaRPr sz="1100" b="0" i="0" u="none" strike="noStrike" cap="none">
              <a:solidFill>
                <a:schemeClr val="lt1"/>
              </a:solidFill>
              <a:latin typeface="Arial"/>
              <a:ea typeface="Arial"/>
              <a:cs typeface="Arial"/>
              <a:sym typeface="Arial"/>
            </a:endParaRPr>
          </a:p>
        </p:txBody>
      </p:sp>
      <p:sp>
        <p:nvSpPr>
          <p:cNvPr id="888" name="Google Shape;888;p111"/>
          <p:cNvSpPr/>
          <p:nvPr/>
        </p:nvSpPr>
        <p:spPr>
          <a:xfrm>
            <a:off x="6072125"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Package design: existing or new?</a:t>
            </a:r>
            <a:endParaRPr sz="1200" b="0" i="0" u="none" strike="noStrike" cap="none">
              <a:solidFill>
                <a:schemeClr val="lt1"/>
              </a:solidFill>
              <a:latin typeface="Arial"/>
              <a:ea typeface="Arial"/>
              <a:cs typeface="Arial"/>
              <a:sym typeface="Arial"/>
            </a:endParaRPr>
          </a:p>
        </p:txBody>
      </p:sp>
      <p:sp>
        <p:nvSpPr>
          <p:cNvPr id="889" name="Google Shape;889;p111"/>
          <p:cNvSpPr/>
          <p:nvPr/>
        </p:nvSpPr>
        <p:spPr>
          <a:xfrm>
            <a:off x="3071546"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Specify new software development goals</a:t>
            </a:r>
            <a:endParaRPr sz="1200" b="0" i="0" u="none" strike="noStrike" cap="none">
              <a:solidFill>
                <a:schemeClr val="lt1"/>
              </a:solidFill>
              <a:latin typeface="Arial"/>
              <a:ea typeface="Arial"/>
              <a:cs typeface="Arial"/>
              <a:sym typeface="Arial"/>
            </a:endParaRPr>
          </a:p>
        </p:txBody>
      </p:sp>
      <p:sp>
        <p:nvSpPr>
          <p:cNvPr id="890" name="Google Shape;890;p111"/>
          <p:cNvSpPr/>
          <p:nvPr/>
        </p:nvSpPr>
        <p:spPr>
          <a:xfrm>
            <a:off x="9961213"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Place new datasets into the observatory</a:t>
            </a:r>
            <a:endParaRPr sz="1200" b="0" i="0" u="none" strike="noStrike" cap="none">
              <a:solidFill>
                <a:schemeClr val="lt1"/>
              </a:solidFill>
              <a:latin typeface="Arial"/>
              <a:ea typeface="Arial"/>
              <a:cs typeface="Arial"/>
              <a:sym typeface="Arial"/>
            </a:endParaRPr>
          </a:p>
        </p:txBody>
      </p:sp>
      <p:sp>
        <p:nvSpPr>
          <p:cNvPr id="891" name="Google Shape;891;p111"/>
          <p:cNvSpPr/>
          <p:nvPr/>
        </p:nvSpPr>
        <p:spPr>
          <a:xfrm>
            <a:off x="8788585"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Sinus ISO usability tests</a:t>
            </a:r>
            <a:endParaRPr sz="1200" b="0" i="0" u="none" strike="noStrike" cap="none">
              <a:solidFill>
                <a:schemeClr val="lt1"/>
              </a:solidFill>
              <a:latin typeface="Arial"/>
              <a:ea typeface="Arial"/>
              <a:cs typeface="Arial"/>
              <a:sym typeface="Arial"/>
            </a:endParaRPr>
          </a:p>
        </p:txBody>
      </p:sp>
      <p:sp>
        <p:nvSpPr>
          <p:cNvPr id="892" name="Google Shape;892;p111"/>
          <p:cNvSpPr/>
          <p:nvPr/>
        </p:nvSpPr>
        <p:spPr>
          <a:xfrm>
            <a:off x="2580145"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3" name="Google Shape;893;p111"/>
          <p:cNvSpPr/>
          <p:nvPr/>
        </p:nvSpPr>
        <p:spPr>
          <a:xfrm>
            <a:off x="3879020"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4" name="Google Shape;894;p111"/>
          <p:cNvSpPr/>
          <p:nvPr/>
        </p:nvSpPr>
        <p:spPr>
          <a:xfrm>
            <a:off x="3203458"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2" name="Google Shape;882;p111"/>
          <p:cNvSpPr/>
          <p:nvPr/>
        </p:nvSpPr>
        <p:spPr>
          <a:xfrm>
            <a:off x="5487666"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5" name="Google Shape;895;p111"/>
          <p:cNvSpPr/>
          <p:nvPr/>
        </p:nvSpPr>
        <p:spPr>
          <a:xfrm>
            <a:off x="9596059"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6" name="Google Shape;896;p111"/>
          <p:cNvSpPr/>
          <p:nvPr/>
        </p:nvSpPr>
        <p:spPr>
          <a:xfrm>
            <a:off x="6879599"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7" name="Google Shape;897;p111"/>
          <p:cNvSpPr/>
          <p:nvPr/>
        </p:nvSpPr>
        <p:spPr>
          <a:xfrm>
            <a:off x="1076868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8" name="Google Shape;898;p111"/>
          <p:cNvSpPr/>
          <p:nvPr/>
        </p:nvSpPr>
        <p:spPr>
          <a:xfrm>
            <a:off x="6986363"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9" name="Google Shape;899;p111"/>
          <p:cNvSpPr/>
          <p:nvPr/>
        </p:nvSpPr>
        <p:spPr>
          <a:xfrm>
            <a:off x="14091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00" name="Google Shape;900;p111"/>
          <p:cNvCxnSpPr>
            <a:stCxn id="888" idx="0"/>
            <a:endCxn id="896" idx="4"/>
          </p:cNvCxnSpPr>
          <p:nvPr/>
        </p:nvCxnSpPr>
        <p:spPr>
          <a:xfrm rot="10800000">
            <a:off x="6933599"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901" name="Google Shape;901;p111"/>
          <p:cNvCxnSpPr>
            <a:stCxn id="891" idx="0"/>
            <a:endCxn id="895" idx="4"/>
          </p:cNvCxnSpPr>
          <p:nvPr/>
        </p:nvCxnSpPr>
        <p:spPr>
          <a:xfrm rot="10800000">
            <a:off x="9650059" y="3803141"/>
            <a:ext cx="0" cy="1986600"/>
          </a:xfrm>
          <a:prstGeom prst="straightConnector1">
            <a:avLst/>
          </a:prstGeom>
          <a:noFill/>
          <a:ln w="9525" cap="flat" cmpd="sng">
            <a:solidFill>
              <a:srgbClr val="031420"/>
            </a:solidFill>
            <a:prstDash val="dash"/>
            <a:round/>
            <a:headEnd type="none" w="sm" len="sm"/>
            <a:tailEnd type="none" w="sm" len="sm"/>
          </a:ln>
        </p:spPr>
      </p:cxnSp>
      <p:cxnSp>
        <p:nvCxnSpPr>
          <p:cNvPr id="902" name="Google Shape;902;p111"/>
          <p:cNvCxnSpPr>
            <a:stCxn id="890" idx="0"/>
            <a:endCxn id="897" idx="4"/>
          </p:cNvCxnSpPr>
          <p:nvPr/>
        </p:nvCxnSpPr>
        <p:spPr>
          <a:xfrm rot="10800000">
            <a:off x="10822687"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903" name="Google Shape;903;p111"/>
          <p:cNvCxnSpPr>
            <a:stCxn id="889" idx="0"/>
            <a:endCxn id="893" idx="4"/>
          </p:cNvCxnSpPr>
          <p:nvPr/>
        </p:nvCxnSpPr>
        <p:spPr>
          <a:xfrm rot="10800000">
            <a:off x="3933020" y="3803219"/>
            <a:ext cx="0" cy="1192500"/>
          </a:xfrm>
          <a:prstGeom prst="straightConnector1">
            <a:avLst/>
          </a:prstGeom>
          <a:noFill/>
          <a:ln w="9525" cap="flat" cmpd="sng">
            <a:solidFill>
              <a:srgbClr val="031420"/>
            </a:solidFill>
            <a:prstDash val="dash"/>
            <a:round/>
            <a:headEnd type="none" w="sm" len="sm"/>
            <a:tailEnd type="none" w="sm" len="sm"/>
          </a:ln>
        </p:spPr>
      </p:cxnSp>
      <p:cxnSp>
        <p:nvCxnSpPr>
          <p:cNvPr id="904" name="Google Shape;904;p111"/>
          <p:cNvCxnSpPr>
            <a:stCxn id="886" idx="0"/>
            <a:endCxn id="892" idx="4"/>
          </p:cNvCxnSpPr>
          <p:nvPr/>
        </p:nvCxnSpPr>
        <p:spPr>
          <a:xfrm rot="10800000">
            <a:off x="2634145" y="3803118"/>
            <a:ext cx="0" cy="389100"/>
          </a:xfrm>
          <a:prstGeom prst="straightConnector1">
            <a:avLst/>
          </a:prstGeom>
          <a:noFill/>
          <a:ln w="9525" cap="flat" cmpd="sng">
            <a:solidFill>
              <a:srgbClr val="031420"/>
            </a:solidFill>
            <a:prstDash val="dash"/>
            <a:round/>
            <a:headEnd type="none" w="sm" len="sm"/>
            <a:tailEnd type="none" w="sm" len="sm"/>
          </a:ln>
        </p:spPr>
      </p:cxnSp>
      <p:cxnSp>
        <p:nvCxnSpPr>
          <p:cNvPr id="905" name="Google Shape;905;p111"/>
          <p:cNvCxnSpPr>
            <a:stCxn id="887" idx="0"/>
            <a:endCxn id="899" idx="4"/>
          </p:cNvCxnSpPr>
          <p:nvPr/>
        </p:nvCxnSpPr>
        <p:spPr>
          <a:xfrm rot="10800000">
            <a:off x="1463107" y="3803141"/>
            <a:ext cx="0" cy="1986600"/>
          </a:xfrm>
          <a:prstGeom prst="straightConnector1">
            <a:avLst/>
          </a:prstGeom>
          <a:noFill/>
          <a:ln w="9525" cap="flat" cmpd="sng">
            <a:solidFill>
              <a:srgbClr val="031420"/>
            </a:solidFill>
            <a:prstDash val="dash"/>
            <a:round/>
            <a:headEnd type="none" w="sm" len="sm"/>
            <a:tailEnd type="none" w="sm" len="sm"/>
          </a:ln>
        </p:spPr>
      </p:cxnSp>
      <p:sp>
        <p:nvSpPr>
          <p:cNvPr id="879" name="Google Shape;879;p111"/>
          <p:cNvSpPr/>
          <p:nvPr/>
        </p:nvSpPr>
        <p:spPr>
          <a:xfrm>
            <a:off x="10008782"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Find new developers to bring our software to the next level</a:t>
            </a:r>
            <a:endParaRPr sz="1200" b="0" i="0" u="none" strike="noStrike" cap="none">
              <a:solidFill>
                <a:schemeClr val="lt1"/>
              </a:solidFill>
              <a:latin typeface="Arial"/>
              <a:ea typeface="Arial"/>
              <a:cs typeface="Arial"/>
              <a:sym typeface="Arial"/>
            </a:endParaRPr>
          </a:p>
        </p:txBody>
      </p:sp>
      <p:sp>
        <p:nvSpPr>
          <p:cNvPr id="906" name="Google Shape;906;p111"/>
          <p:cNvSpPr/>
          <p:nvPr/>
        </p:nvSpPr>
        <p:spPr>
          <a:xfrm>
            <a:off x="1061206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80" name="Google Shape;880;p111"/>
          <p:cNvSpPr/>
          <p:nvPr/>
        </p:nvSpPr>
        <p:spPr>
          <a:xfrm>
            <a:off x="1081625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7" name="Google Shape;907;p111"/>
          <p:cNvSpPr/>
          <p:nvPr/>
        </p:nvSpPr>
        <p:spPr>
          <a:xfrm>
            <a:off x="162493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8" name="Google Shape;908;p111"/>
          <p:cNvSpPr/>
          <p:nvPr/>
        </p:nvSpPr>
        <p:spPr>
          <a:xfrm>
            <a:off x="897369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9" name="Google Shape;909;p111"/>
          <p:cNvSpPr/>
          <p:nvPr/>
        </p:nvSpPr>
        <p:spPr>
          <a:xfrm>
            <a:off x="4740771"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0" name="Google Shape;910;p111"/>
          <p:cNvSpPr/>
          <p:nvPr/>
        </p:nvSpPr>
        <p:spPr>
          <a:xfrm>
            <a:off x="41121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1" name="Google Shape;911;p111"/>
          <p:cNvSpPr/>
          <p:nvPr/>
        </p:nvSpPr>
        <p:spPr>
          <a:xfrm>
            <a:off x="665637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2" name="Google Shape;912;p111"/>
          <p:cNvSpPr/>
          <p:nvPr/>
        </p:nvSpPr>
        <p:spPr>
          <a:xfrm>
            <a:off x="5055610"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3" name="Google Shape;913;p111"/>
          <p:cNvSpPr/>
          <p:nvPr/>
        </p:nvSpPr>
        <p:spPr>
          <a:xfrm>
            <a:off x="5933235"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6" name="Google Shape;876;p111"/>
          <p:cNvSpPr/>
          <p:nvPr/>
        </p:nvSpPr>
        <p:spPr>
          <a:xfrm>
            <a:off x="2756448"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Is our background or other packages serve the needs?</a:t>
            </a:r>
            <a:endParaRPr sz="1200" b="0" i="0" u="none" strike="noStrike" cap="none">
              <a:solidFill>
                <a:schemeClr val="lt1"/>
              </a:solidFill>
              <a:latin typeface="Arial"/>
              <a:ea typeface="Arial"/>
              <a:cs typeface="Arial"/>
              <a:sym typeface="Arial"/>
            </a:endParaRPr>
          </a:p>
        </p:txBody>
      </p:sp>
      <p:sp>
        <p:nvSpPr>
          <p:cNvPr id="914" name="Google Shape;914;p111"/>
          <p:cNvSpPr/>
          <p:nvPr/>
        </p:nvSpPr>
        <p:spPr>
          <a:xfrm>
            <a:off x="5125761"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Write unit tests based on CQs</a:t>
            </a:r>
            <a:endParaRPr sz="1200" b="0" i="0" u="none" strike="noStrike" cap="none">
              <a:solidFill>
                <a:schemeClr val="lt1"/>
              </a:solidFill>
              <a:latin typeface="Arial"/>
              <a:ea typeface="Arial"/>
              <a:cs typeface="Arial"/>
              <a:sym typeface="Arial"/>
            </a:endParaRPr>
          </a:p>
        </p:txBody>
      </p:sp>
      <p:sp>
        <p:nvSpPr>
          <p:cNvPr id="873" name="Google Shape;873;p111"/>
          <p:cNvSpPr/>
          <p:nvPr/>
        </p:nvSpPr>
        <p:spPr>
          <a:xfrm>
            <a:off x="6524173"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Release new functions in packages</a:t>
            </a:r>
            <a:endParaRPr sz="1200" b="0" i="0" u="none" strike="noStrike" cap="none">
              <a:solidFill>
                <a:schemeClr val="lt1"/>
              </a:solidFill>
              <a:latin typeface="Arial"/>
              <a:ea typeface="Arial"/>
              <a:cs typeface="Arial"/>
              <a:sym typeface="Arial"/>
            </a:endParaRPr>
          </a:p>
        </p:txBody>
      </p:sp>
      <p:sp>
        <p:nvSpPr>
          <p:cNvPr id="870" name="Google Shape;870;p111"/>
          <p:cNvSpPr/>
          <p:nvPr/>
        </p:nvSpPr>
        <p:spPr>
          <a:xfrm>
            <a:off x="7649802"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Use new sofware to create datasets</a:t>
            </a:r>
            <a:endParaRPr sz="1200" b="0" i="0" u="none" strike="noStrike" cap="none">
              <a:solidFill>
                <a:schemeClr val="lt1"/>
              </a:solidFill>
              <a:latin typeface="Arial"/>
              <a:ea typeface="Arial"/>
              <a:cs typeface="Arial"/>
              <a:sym typeface="Arial"/>
            </a:endParaRPr>
          </a:p>
        </p:txBody>
      </p:sp>
      <p:sp>
        <p:nvSpPr>
          <p:cNvPr id="915" name="Google Shape;915;p111"/>
          <p:cNvSpPr/>
          <p:nvPr/>
        </p:nvSpPr>
        <p:spPr>
          <a:xfrm>
            <a:off x="8291742" y="4192218"/>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36000" tIns="45700" rIns="3600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Create tutorials and disseminate data and code</a:t>
            </a:r>
            <a:endParaRPr sz="1200" b="0" i="0" u="none" strike="noStrike" cap="none">
              <a:solidFill>
                <a:schemeClr val="lt1"/>
              </a:solidFill>
              <a:latin typeface="Arial"/>
              <a:ea typeface="Arial"/>
              <a:cs typeface="Arial"/>
              <a:sym typeface="Arial"/>
            </a:endParaRPr>
          </a:p>
        </p:txBody>
      </p:sp>
      <p:sp>
        <p:nvSpPr>
          <p:cNvPr id="916" name="Google Shape;916;p111"/>
          <p:cNvSpPr/>
          <p:nvPr/>
        </p:nvSpPr>
        <p:spPr>
          <a:xfrm>
            <a:off x="817463" y="4995719"/>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Standardised interviews with data owners</a:t>
            </a:r>
            <a:endParaRPr sz="1200" b="0" i="0" u="none" strike="noStrike" cap="none">
              <a:solidFill>
                <a:schemeClr val="lt1"/>
              </a:solidFill>
              <a:latin typeface="Arial"/>
              <a:ea typeface="Arial"/>
              <a:cs typeface="Arial"/>
              <a:sym typeface="Arial"/>
            </a:endParaRPr>
          </a:p>
        </p:txBody>
      </p:sp>
      <p:sp>
        <p:nvSpPr>
          <p:cNvPr id="917" name="Google Shape;917;p111"/>
          <p:cNvSpPr/>
          <p:nvPr/>
        </p:nvSpPr>
        <p:spPr>
          <a:xfrm>
            <a:off x="4749492" y="5789741"/>
            <a:ext cx="1722948" cy="601334"/>
          </a:xfrm>
          <a:prstGeom prst="rect">
            <a:avLst/>
          </a:prstGeom>
          <a:solidFill>
            <a:srgbClr val="E6E6E6"/>
          </a:solidFill>
          <a:ln w="9525" cap="flat" cmpd="sng">
            <a:solidFill>
              <a:srgbClr val="031420"/>
            </a:solidFill>
            <a:prstDash val="dash"/>
            <a:round/>
            <a:headEnd type="none" w="sm" len="sm"/>
            <a:tailEnd type="none" w="sm" len="sm"/>
          </a:ln>
        </p:spPr>
        <p:txBody>
          <a:bodyPr spcFirstLastPara="1" wrap="square" lIns="0" tIns="45700" rIns="0" bIns="45700" anchor="ctr" anchorCtr="0">
            <a:noAutofit/>
          </a:bodyPr>
          <a:lstStyle/>
          <a:p>
            <a:pPr marL="0" marR="0" lvl="0" indent="0" algn="ctr" rtl="0">
              <a:lnSpc>
                <a:spcPct val="100000"/>
              </a:lnSpc>
              <a:spcBef>
                <a:spcPts val="0"/>
              </a:spcBef>
              <a:spcAft>
                <a:spcPts val="0"/>
              </a:spcAft>
              <a:buClr>
                <a:schemeClr val="lt1"/>
              </a:buClr>
              <a:buSzPts val="1200"/>
              <a:buFont typeface="Arial"/>
              <a:buNone/>
            </a:pPr>
            <a:r>
              <a:rPr lang="en-GB" sz="1200" b="0" i="0" u="none" strike="noStrike" cap="none">
                <a:solidFill>
                  <a:schemeClr val="lt1"/>
                </a:solidFill>
                <a:latin typeface="Arial"/>
                <a:ea typeface="Arial"/>
                <a:cs typeface="Arial"/>
                <a:sym typeface="Arial"/>
              </a:rPr>
              <a:t>Solve ad-hoc problems with the data</a:t>
            </a:r>
            <a:endParaRPr sz="1200" b="0" i="0" u="none" strike="noStrike" cap="none">
              <a:solidFill>
                <a:schemeClr val="lt1"/>
              </a:solidFill>
              <a:latin typeface="Arial"/>
              <a:ea typeface="Arial"/>
              <a:cs typeface="Arial"/>
              <a:sym typeface="Arial"/>
            </a:endParaRPr>
          </a:p>
        </p:txBody>
      </p:sp>
      <p:sp>
        <p:nvSpPr>
          <p:cNvPr id="877" name="Google Shape;877;p111"/>
          <p:cNvSpPr/>
          <p:nvPr/>
        </p:nvSpPr>
        <p:spPr>
          <a:xfrm>
            <a:off x="3563922"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18" name="Google Shape;918;p111"/>
          <p:cNvCxnSpPr>
            <a:stCxn id="916" idx="0"/>
            <a:endCxn id="907" idx="4"/>
          </p:cNvCxnSpPr>
          <p:nvPr/>
        </p:nvCxnSpPr>
        <p:spPr>
          <a:xfrm rot="10800000">
            <a:off x="1678937" y="3803219"/>
            <a:ext cx="0" cy="1192500"/>
          </a:xfrm>
          <a:prstGeom prst="straightConnector1">
            <a:avLst/>
          </a:prstGeom>
          <a:noFill/>
          <a:ln w="9525" cap="flat" cmpd="sng">
            <a:solidFill>
              <a:srgbClr val="031420"/>
            </a:solidFill>
            <a:prstDash val="dash"/>
            <a:round/>
            <a:headEnd type="none" w="sm" len="sm"/>
            <a:tailEnd type="none" w="sm" len="sm"/>
          </a:ln>
        </p:spPr>
      </p:cxnSp>
      <p:sp>
        <p:nvSpPr>
          <p:cNvPr id="919" name="Google Shape;919;p111"/>
          <p:cNvSpPr/>
          <p:nvPr/>
        </p:nvSpPr>
        <p:spPr>
          <a:xfrm>
            <a:off x="4264507"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920" name="Google Shape;920;p111"/>
          <p:cNvCxnSpPr>
            <a:stCxn id="914" idx="0"/>
            <a:endCxn id="913" idx="4"/>
          </p:cNvCxnSpPr>
          <p:nvPr/>
        </p:nvCxnSpPr>
        <p:spPr>
          <a:xfrm rot="10800000">
            <a:off x="5987235" y="3803219"/>
            <a:ext cx="0" cy="1192500"/>
          </a:xfrm>
          <a:prstGeom prst="straightConnector1">
            <a:avLst/>
          </a:prstGeom>
          <a:noFill/>
          <a:ln w="9525" cap="flat" cmpd="sng">
            <a:solidFill>
              <a:srgbClr val="031420"/>
            </a:solidFill>
            <a:prstDash val="dash"/>
            <a:round/>
            <a:headEnd type="none" w="sm" len="sm"/>
            <a:tailEnd type="none" w="sm" len="sm"/>
          </a:ln>
        </p:spPr>
      </p:cxnSp>
      <p:sp>
        <p:nvSpPr>
          <p:cNvPr id="874" name="Google Shape;874;p111"/>
          <p:cNvSpPr/>
          <p:nvPr/>
        </p:nvSpPr>
        <p:spPr>
          <a:xfrm>
            <a:off x="7331647"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71" name="Google Shape;871;p111"/>
          <p:cNvSpPr/>
          <p:nvPr/>
        </p:nvSpPr>
        <p:spPr>
          <a:xfrm>
            <a:off x="845727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1" name="Google Shape;921;p111"/>
          <p:cNvSpPr/>
          <p:nvPr/>
        </p:nvSpPr>
        <p:spPr>
          <a:xfrm>
            <a:off x="8759914"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2" name="Google Shape;922;p111"/>
          <p:cNvSpPr/>
          <p:nvPr/>
        </p:nvSpPr>
        <p:spPr>
          <a:xfrm>
            <a:off x="9116800"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3" name="Google Shape;923;p111"/>
          <p:cNvSpPr/>
          <p:nvPr/>
        </p:nvSpPr>
        <p:spPr>
          <a:xfrm>
            <a:off x="5640066"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4" name="Google Shape;924;p111"/>
          <p:cNvSpPr/>
          <p:nvPr/>
        </p:nvSpPr>
        <p:spPr>
          <a:xfrm>
            <a:off x="5792466" y="3695213"/>
            <a:ext cx="108000" cy="108000"/>
          </a:xfrm>
          <a:prstGeom prst="ellipse">
            <a:avLst/>
          </a:prstGeom>
          <a:solidFill>
            <a:srgbClr val="C00000"/>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25" name="Google Shape;925;p111"/>
          <p:cNvSpPr/>
          <p:nvPr/>
        </p:nvSpPr>
        <p:spPr>
          <a:xfrm>
            <a:off x="10275733" y="3695213"/>
            <a:ext cx="108000" cy="108000"/>
          </a:xfrm>
          <a:prstGeom prst="ellipse">
            <a:avLst/>
          </a:prstGeom>
          <a:solidFill>
            <a:srgbClr val="DB001C"/>
          </a:solid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endParaRPr/>
          </a:p>
        </p:txBody>
      </p:sp>
      <p:sp>
        <p:nvSpPr>
          <p:cNvPr id="931" name="Google Shape;931;p7"/>
          <p:cNvSpPr txBox="1">
            <a:spLocks noGrp="1"/>
          </p:cNvSpPr>
          <p:nvPr>
            <p:ph type="subTitle" idx="1"/>
          </p:nvPr>
        </p:nvSpPr>
        <p:spPr>
          <a:xfrm>
            <a:off x="554736" y="814464"/>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300"/>
              </a:spcBef>
              <a:spcAft>
                <a:spcPts val="0"/>
              </a:spcAft>
              <a:buSzPts val="1800"/>
              <a:buNone/>
            </a:pPr>
            <a:endParaRPr/>
          </a:p>
        </p:txBody>
      </p:sp>
      <p:sp>
        <p:nvSpPr>
          <p:cNvPr id="932" name="Google Shape;932;p7"/>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SzPts val="1800"/>
              <a:buNone/>
            </a:pPr>
            <a:endParaRPr/>
          </a:p>
        </p:txBody>
      </p:sp>
      <p:pic>
        <p:nvPicPr>
          <p:cNvPr id="933" name="Google Shape;933;p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5247" y="162095"/>
            <a:ext cx="5969309" cy="1460500"/>
          </a:xfrm>
          <a:prstGeom prst="rect">
            <a:avLst/>
          </a:prstGeom>
          <a:noFill/>
          <a:ln>
            <a:noFill/>
          </a:ln>
        </p:spPr>
      </p:pic>
      <p:pic>
        <p:nvPicPr>
          <p:cNvPr id="934" name="Google Shape;934;p7"/>
          <p:cNvPicPr preferRelativeResize="0"/>
          <p:nvPr/>
        </p:nvPicPr>
        <p:blipFill rotWithShape="1">
          <a:blip r:embed="rId4" cstate="email">
            <a:alphaModFix/>
            <a:extLst>
              <a:ext uri="{28A0092B-C50C-407E-A947-70E740481C1C}">
                <a14:useLocalDpi xmlns:a14="http://schemas.microsoft.com/office/drawing/2010/main"/>
              </a:ext>
            </a:extLst>
          </a:blip>
          <a:srcRect r="43673"/>
          <a:stretch/>
        </p:blipFill>
        <p:spPr>
          <a:xfrm>
            <a:off x="507438" y="1648744"/>
            <a:ext cx="4635500" cy="800100"/>
          </a:xfrm>
          <a:prstGeom prst="rect">
            <a:avLst/>
          </a:prstGeom>
          <a:noFill/>
          <a:ln>
            <a:noFill/>
          </a:ln>
        </p:spPr>
      </p:pic>
      <p:pic>
        <p:nvPicPr>
          <p:cNvPr id="935" name="Google Shape;935;p7"/>
          <p:cNvPicPr preferRelativeResize="0"/>
          <p:nvPr/>
        </p:nvPicPr>
        <p:blipFill rotWithShape="1">
          <a:blip r:embed="rId5" cstate="email">
            <a:alphaModFix/>
            <a:extLst>
              <a:ext uri="{28A0092B-C50C-407E-A947-70E740481C1C}">
                <a14:useLocalDpi xmlns:a14="http://schemas.microsoft.com/office/drawing/2010/main"/>
              </a:ext>
            </a:extLst>
          </a:blip>
          <a:srcRect l="1020" b="21579"/>
          <a:stretch/>
        </p:blipFill>
        <p:spPr>
          <a:xfrm>
            <a:off x="507438" y="2393805"/>
            <a:ext cx="4588202" cy="448175"/>
          </a:xfrm>
          <a:prstGeom prst="rect">
            <a:avLst/>
          </a:prstGeom>
          <a:noFill/>
          <a:ln>
            <a:noFill/>
          </a:ln>
        </p:spPr>
      </p:pic>
      <p:pic>
        <p:nvPicPr>
          <p:cNvPr id="936" name="Google Shape;936;p7"/>
          <p:cNvPicPr preferRelativeResize="0"/>
          <p:nvPr/>
        </p:nvPicPr>
        <p:blipFill rotWithShape="1">
          <a:blip r:embed="rId6" cstate="email">
            <a:alphaModFix/>
            <a:extLst>
              <a:ext uri="{28A0092B-C50C-407E-A947-70E740481C1C}">
                <a14:useLocalDpi xmlns:a14="http://schemas.microsoft.com/office/drawing/2010/main"/>
              </a:ext>
            </a:extLst>
          </a:blip>
          <a:srcRect t="12521"/>
          <a:stretch/>
        </p:blipFill>
        <p:spPr>
          <a:xfrm>
            <a:off x="507438" y="2881415"/>
            <a:ext cx="4737100" cy="466613"/>
          </a:xfrm>
          <a:prstGeom prst="rect">
            <a:avLst/>
          </a:prstGeom>
          <a:noFill/>
          <a:ln>
            <a:noFill/>
          </a:ln>
        </p:spPr>
      </p:pic>
      <p:pic>
        <p:nvPicPr>
          <p:cNvPr id="937" name="Google Shape;937;p7"/>
          <p:cNvPicPr preferRelativeResize="0"/>
          <p:nvPr/>
        </p:nvPicPr>
        <p:blipFill rotWithShape="1">
          <a:blip r:embed="rId7" cstate="email">
            <a:alphaModFix/>
            <a:extLst>
              <a:ext uri="{28A0092B-C50C-407E-A947-70E740481C1C}">
                <a14:useLocalDpi xmlns:a14="http://schemas.microsoft.com/office/drawing/2010/main"/>
              </a:ext>
            </a:extLst>
          </a:blip>
          <a:srcRect t="12540" r="9246"/>
          <a:stretch/>
        </p:blipFill>
        <p:spPr>
          <a:xfrm>
            <a:off x="507438" y="3375145"/>
            <a:ext cx="4737100" cy="688665"/>
          </a:xfrm>
          <a:prstGeom prst="rect">
            <a:avLst/>
          </a:prstGeom>
          <a:noFill/>
          <a:ln>
            <a:noFill/>
          </a:ln>
        </p:spPr>
      </p:pic>
      <p:pic>
        <p:nvPicPr>
          <p:cNvPr id="938" name="Google Shape;938;p7"/>
          <p:cNvPicPr preferRelativeResize="0"/>
          <p:nvPr/>
        </p:nvPicPr>
        <p:blipFill rotWithShape="1">
          <a:blip r:embed="rId8" cstate="email">
            <a:alphaModFix/>
            <a:extLst>
              <a:ext uri="{28A0092B-C50C-407E-A947-70E740481C1C}">
                <a14:useLocalDpi xmlns:a14="http://schemas.microsoft.com/office/drawing/2010/main"/>
              </a:ext>
            </a:extLst>
          </a:blip>
          <a:srcRect r="2099"/>
          <a:stretch/>
        </p:blipFill>
        <p:spPr>
          <a:xfrm>
            <a:off x="507438" y="4102108"/>
            <a:ext cx="4737100" cy="674747"/>
          </a:xfrm>
          <a:prstGeom prst="rect">
            <a:avLst/>
          </a:prstGeom>
          <a:noFill/>
          <a:ln>
            <a:noFill/>
          </a:ln>
        </p:spPr>
      </p:pic>
      <p:pic>
        <p:nvPicPr>
          <p:cNvPr id="939" name="Google Shape;939;p7"/>
          <p:cNvPicPr preferRelativeResize="0"/>
          <p:nvPr/>
        </p:nvPicPr>
        <p:blipFill rotWithShape="1">
          <a:blip r:embed="rId9" cstate="email">
            <a:alphaModFix/>
            <a:extLst>
              <a:ext uri="{28A0092B-C50C-407E-A947-70E740481C1C}">
                <a14:useLocalDpi xmlns:a14="http://schemas.microsoft.com/office/drawing/2010/main"/>
              </a:ext>
            </a:extLst>
          </a:blip>
          <a:srcRect r="9246"/>
          <a:stretch/>
        </p:blipFill>
        <p:spPr>
          <a:xfrm>
            <a:off x="498349" y="4793742"/>
            <a:ext cx="4737100" cy="787400"/>
          </a:xfrm>
          <a:prstGeom prst="rect">
            <a:avLst/>
          </a:prstGeom>
          <a:noFill/>
          <a:ln>
            <a:noFill/>
          </a:ln>
        </p:spPr>
      </p:pic>
      <p:pic>
        <p:nvPicPr>
          <p:cNvPr id="940" name="Google Shape;940;p7"/>
          <p:cNvPicPr preferRelativeResize="0"/>
          <p:nvPr/>
        </p:nvPicPr>
        <p:blipFill rotWithShape="1">
          <a:blip r:embed="rId10" cstate="email">
            <a:alphaModFix/>
            <a:extLst>
              <a:ext uri="{28A0092B-C50C-407E-A947-70E740481C1C}">
                <a14:useLocalDpi xmlns:a14="http://schemas.microsoft.com/office/drawing/2010/main"/>
              </a:ext>
            </a:extLst>
          </a:blip>
          <a:srcRect r="3432" b="18571"/>
          <a:stretch/>
        </p:blipFill>
        <p:spPr>
          <a:xfrm>
            <a:off x="498349" y="5568442"/>
            <a:ext cx="4746189" cy="444685"/>
          </a:xfrm>
          <a:prstGeom prst="rect">
            <a:avLst/>
          </a:prstGeom>
          <a:noFill/>
          <a:ln>
            <a:noFill/>
          </a:ln>
        </p:spPr>
      </p:pic>
      <p:pic>
        <p:nvPicPr>
          <p:cNvPr id="941" name="Google Shape;941;p7"/>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497390" y="6107108"/>
            <a:ext cx="4927600" cy="571500"/>
          </a:xfrm>
          <a:prstGeom prst="rect">
            <a:avLst/>
          </a:prstGeom>
          <a:noFill/>
          <a:ln>
            <a:noFill/>
          </a:ln>
        </p:spPr>
      </p:pic>
      <p:pic>
        <p:nvPicPr>
          <p:cNvPr id="942" name="Google Shape;942;p7"/>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342619" y="1878706"/>
            <a:ext cx="6261100" cy="558800"/>
          </a:xfrm>
          <a:prstGeom prst="rect">
            <a:avLst/>
          </a:prstGeom>
          <a:noFill/>
          <a:ln>
            <a:noFill/>
          </a:ln>
        </p:spPr>
      </p:pic>
      <p:pic>
        <p:nvPicPr>
          <p:cNvPr id="943" name="Google Shape;943;p7"/>
          <p:cNvPicPr preferRelativeResize="0"/>
          <p:nvPr/>
        </p:nvPicPr>
        <p:blipFill rotWithShape="1">
          <a:blip r:embed="rId13" cstate="email">
            <a:alphaModFix/>
            <a:extLst>
              <a:ext uri="{28A0092B-C50C-407E-A947-70E740481C1C}">
                <a14:useLocalDpi xmlns:a14="http://schemas.microsoft.com/office/drawing/2010/main"/>
              </a:ext>
            </a:extLst>
          </a:blip>
          <a:srcRect t="14556" b="10817"/>
          <a:stretch/>
        </p:blipFill>
        <p:spPr>
          <a:xfrm>
            <a:off x="5342619" y="2468024"/>
            <a:ext cx="6286500" cy="426483"/>
          </a:xfrm>
          <a:prstGeom prst="rect">
            <a:avLst/>
          </a:prstGeom>
          <a:noFill/>
          <a:ln>
            <a:noFill/>
          </a:ln>
        </p:spPr>
      </p:pic>
      <p:pic>
        <p:nvPicPr>
          <p:cNvPr id="944" name="Google Shape;944;p7"/>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342619" y="2894507"/>
            <a:ext cx="5880100" cy="495300"/>
          </a:xfrm>
          <a:prstGeom prst="rect">
            <a:avLst/>
          </a:prstGeom>
          <a:noFill/>
          <a:ln>
            <a:noFill/>
          </a:ln>
        </p:spPr>
      </p:pic>
      <p:pic>
        <p:nvPicPr>
          <p:cNvPr id="945" name="Google Shape;945;p7"/>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5342619" y="3318730"/>
            <a:ext cx="5359400" cy="825500"/>
          </a:xfrm>
          <a:prstGeom prst="rect">
            <a:avLst/>
          </a:prstGeom>
          <a:noFill/>
          <a:ln>
            <a:noFill/>
          </a:ln>
        </p:spPr>
      </p:pic>
      <p:pic>
        <p:nvPicPr>
          <p:cNvPr id="946" name="Google Shape;946;p7"/>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5342619" y="4130776"/>
            <a:ext cx="6388100" cy="431800"/>
          </a:xfrm>
          <a:prstGeom prst="rect">
            <a:avLst/>
          </a:prstGeom>
          <a:noFill/>
          <a:ln>
            <a:noFill/>
          </a:ln>
        </p:spPr>
      </p:pic>
      <p:pic>
        <p:nvPicPr>
          <p:cNvPr id="947" name="Google Shape;947;p7"/>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342619" y="4592938"/>
            <a:ext cx="6870700" cy="431800"/>
          </a:xfrm>
          <a:prstGeom prst="rect">
            <a:avLst/>
          </a:prstGeom>
          <a:noFill/>
          <a:ln>
            <a:noFill/>
          </a:ln>
        </p:spPr>
      </p:pic>
      <p:pic>
        <p:nvPicPr>
          <p:cNvPr id="948" name="Google Shape;948;p7"/>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342619" y="5080583"/>
            <a:ext cx="6159500" cy="508000"/>
          </a:xfrm>
          <a:prstGeom prst="rect">
            <a:avLst/>
          </a:prstGeom>
          <a:noFill/>
          <a:ln>
            <a:noFill/>
          </a:ln>
        </p:spPr>
      </p:pic>
      <p:pic>
        <p:nvPicPr>
          <p:cNvPr id="949" name="Google Shape;949;p7"/>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342619" y="5611808"/>
            <a:ext cx="5600700" cy="685800"/>
          </a:xfrm>
          <a:prstGeom prst="rect">
            <a:avLst/>
          </a:prstGeom>
          <a:noFill/>
          <a:ln>
            <a:noFill/>
          </a:ln>
        </p:spPr>
      </p:pic>
      <p:pic>
        <p:nvPicPr>
          <p:cNvPr id="950" name="Google Shape;950;p7"/>
          <p:cNvPicPr preferRelativeResize="0"/>
          <p:nvPr/>
        </p:nvPicPr>
        <p:blipFill rotWithShape="1">
          <a:blip r:embed="rId20" cstate="email">
            <a:alphaModFix/>
            <a:extLst>
              <a:ext uri="{28A0092B-C50C-407E-A947-70E740481C1C}">
                <a14:useLocalDpi xmlns:a14="http://schemas.microsoft.com/office/drawing/2010/main"/>
              </a:ext>
            </a:extLst>
          </a:blip>
          <a:srcRect t="1" r="2847" b="-189"/>
          <a:stretch/>
        </p:blipFill>
        <p:spPr>
          <a:xfrm>
            <a:off x="5342619" y="6283946"/>
            <a:ext cx="5256108" cy="508962"/>
          </a:xfrm>
          <a:prstGeom prst="rect">
            <a:avLst/>
          </a:prstGeom>
          <a:noFill/>
          <a:ln>
            <a:noFill/>
          </a:ln>
        </p:spPr>
      </p:pic>
      <p:cxnSp>
        <p:nvCxnSpPr>
          <p:cNvPr id="951" name="Google Shape;951;p7"/>
          <p:cNvCxnSpPr/>
          <p:nvPr/>
        </p:nvCxnSpPr>
        <p:spPr>
          <a:xfrm>
            <a:off x="10943319" y="5654917"/>
            <a:ext cx="697819" cy="0"/>
          </a:xfrm>
          <a:prstGeom prst="straightConnector1">
            <a:avLst/>
          </a:prstGeom>
          <a:noFill/>
          <a:ln w="12700" cap="sq" cmpd="sng">
            <a:solidFill>
              <a:srgbClr val="C3C6CB"/>
            </a:solidFill>
            <a:prstDash val="solid"/>
            <a:miter lim="800000"/>
            <a:headEnd type="none" w="sm" len="sm"/>
            <a:tailEnd type="none" w="sm" len="sm"/>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endParaRPr/>
          </a:p>
        </p:txBody>
      </p:sp>
      <p:sp>
        <p:nvSpPr>
          <p:cNvPr id="931" name="Google Shape;931;p7"/>
          <p:cNvSpPr txBox="1">
            <a:spLocks noGrp="1"/>
          </p:cNvSpPr>
          <p:nvPr>
            <p:ph type="subTitle" idx="1"/>
          </p:nvPr>
        </p:nvSpPr>
        <p:spPr>
          <a:xfrm>
            <a:off x="554736" y="814464"/>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300"/>
              </a:spcBef>
              <a:spcAft>
                <a:spcPts val="0"/>
              </a:spcAft>
              <a:buSzPts val="1800"/>
              <a:buNone/>
            </a:pPr>
            <a:endParaRPr/>
          </a:p>
        </p:txBody>
      </p:sp>
      <p:sp>
        <p:nvSpPr>
          <p:cNvPr id="932" name="Google Shape;932;p7"/>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SzPts val="1800"/>
              <a:buNone/>
            </a:pPr>
            <a:endParaRPr/>
          </a:p>
        </p:txBody>
      </p:sp>
      <p:pic>
        <p:nvPicPr>
          <p:cNvPr id="933" name="Google Shape;933;p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5247" y="162095"/>
            <a:ext cx="5969309" cy="1460500"/>
          </a:xfrm>
          <a:prstGeom prst="rect">
            <a:avLst/>
          </a:prstGeom>
          <a:noFill/>
          <a:ln>
            <a:noFill/>
          </a:ln>
        </p:spPr>
      </p:pic>
      <p:pic>
        <p:nvPicPr>
          <p:cNvPr id="934" name="Google Shape;934;p7"/>
          <p:cNvPicPr preferRelativeResize="0"/>
          <p:nvPr/>
        </p:nvPicPr>
        <p:blipFill rotWithShape="1">
          <a:blip r:embed="rId4" cstate="email">
            <a:alphaModFix/>
            <a:extLst>
              <a:ext uri="{28A0092B-C50C-407E-A947-70E740481C1C}">
                <a14:useLocalDpi xmlns:a14="http://schemas.microsoft.com/office/drawing/2010/main"/>
              </a:ext>
            </a:extLst>
          </a:blip>
          <a:srcRect r="43673"/>
          <a:stretch/>
        </p:blipFill>
        <p:spPr>
          <a:xfrm>
            <a:off x="507438" y="1648744"/>
            <a:ext cx="4635500" cy="800100"/>
          </a:xfrm>
          <a:prstGeom prst="rect">
            <a:avLst/>
          </a:prstGeom>
          <a:noFill/>
          <a:ln>
            <a:noFill/>
          </a:ln>
        </p:spPr>
      </p:pic>
      <p:pic>
        <p:nvPicPr>
          <p:cNvPr id="935" name="Google Shape;935;p7"/>
          <p:cNvPicPr preferRelativeResize="0"/>
          <p:nvPr/>
        </p:nvPicPr>
        <p:blipFill rotWithShape="1">
          <a:blip r:embed="rId5" cstate="email">
            <a:alphaModFix/>
            <a:extLst>
              <a:ext uri="{28A0092B-C50C-407E-A947-70E740481C1C}">
                <a14:useLocalDpi xmlns:a14="http://schemas.microsoft.com/office/drawing/2010/main"/>
              </a:ext>
            </a:extLst>
          </a:blip>
          <a:srcRect l="1020" b="21579"/>
          <a:stretch/>
        </p:blipFill>
        <p:spPr>
          <a:xfrm>
            <a:off x="507438" y="2393805"/>
            <a:ext cx="4588202" cy="448175"/>
          </a:xfrm>
          <a:prstGeom prst="rect">
            <a:avLst/>
          </a:prstGeom>
          <a:noFill/>
          <a:ln>
            <a:noFill/>
          </a:ln>
        </p:spPr>
      </p:pic>
      <p:pic>
        <p:nvPicPr>
          <p:cNvPr id="936" name="Google Shape;936;p7"/>
          <p:cNvPicPr preferRelativeResize="0"/>
          <p:nvPr/>
        </p:nvPicPr>
        <p:blipFill rotWithShape="1">
          <a:blip r:embed="rId6" cstate="email">
            <a:alphaModFix/>
            <a:extLst>
              <a:ext uri="{28A0092B-C50C-407E-A947-70E740481C1C}">
                <a14:useLocalDpi xmlns:a14="http://schemas.microsoft.com/office/drawing/2010/main"/>
              </a:ext>
            </a:extLst>
          </a:blip>
          <a:srcRect t="12521"/>
          <a:stretch/>
        </p:blipFill>
        <p:spPr>
          <a:xfrm>
            <a:off x="507438" y="2881415"/>
            <a:ext cx="4737100" cy="466613"/>
          </a:xfrm>
          <a:prstGeom prst="rect">
            <a:avLst/>
          </a:prstGeom>
          <a:noFill/>
          <a:ln>
            <a:noFill/>
          </a:ln>
        </p:spPr>
      </p:pic>
      <p:pic>
        <p:nvPicPr>
          <p:cNvPr id="937" name="Google Shape;937;p7"/>
          <p:cNvPicPr preferRelativeResize="0"/>
          <p:nvPr/>
        </p:nvPicPr>
        <p:blipFill rotWithShape="1">
          <a:blip r:embed="rId7" cstate="email">
            <a:alphaModFix/>
            <a:extLst>
              <a:ext uri="{28A0092B-C50C-407E-A947-70E740481C1C}">
                <a14:useLocalDpi xmlns:a14="http://schemas.microsoft.com/office/drawing/2010/main"/>
              </a:ext>
            </a:extLst>
          </a:blip>
          <a:srcRect t="12540" r="9246"/>
          <a:stretch/>
        </p:blipFill>
        <p:spPr>
          <a:xfrm>
            <a:off x="507438" y="3375145"/>
            <a:ext cx="4737100" cy="688665"/>
          </a:xfrm>
          <a:prstGeom prst="rect">
            <a:avLst/>
          </a:prstGeom>
          <a:noFill/>
          <a:ln>
            <a:noFill/>
          </a:ln>
        </p:spPr>
      </p:pic>
      <p:pic>
        <p:nvPicPr>
          <p:cNvPr id="938" name="Google Shape;938;p7"/>
          <p:cNvPicPr preferRelativeResize="0"/>
          <p:nvPr/>
        </p:nvPicPr>
        <p:blipFill rotWithShape="1">
          <a:blip r:embed="rId8" cstate="email">
            <a:alphaModFix/>
            <a:extLst>
              <a:ext uri="{28A0092B-C50C-407E-A947-70E740481C1C}">
                <a14:useLocalDpi xmlns:a14="http://schemas.microsoft.com/office/drawing/2010/main"/>
              </a:ext>
            </a:extLst>
          </a:blip>
          <a:srcRect r="2099"/>
          <a:stretch/>
        </p:blipFill>
        <p:spPr>
          <a:xfrm>
            <a:off x="507438" y="4102108"/>
            <a:ext cx="4737100" cy="674747"/>
          </a:xfrm>
          <a:prstGeom prst="rect">
            <a:avLst/>
          </a:prstGeom>
          <a:noFill/>
          <a:ln>
            <a:noFill/>
          </a:ln>
        </p:spPr>
      </p:pic>
      <p:pic>
        <p:nvPicPr>
          <p:cNvPr id="939" name="Google Shape;939;p7"/>
          <p:cNvPicPr preferRelativeResize="0"/>
          <p:nvPr/>
        </p:nvPicPr>
        <p:blipFill rotWithShape="1">
          <a:blip r:embed="rId9" cstate="email">
            <a:alphaModFix/>
            <a:extLst>
              <a:ext uri="{28A0092B-C50C-407E-A947-70E740481C1C}">
                <a14:useLocalDpi xmlns:a14="http://schemas.microsoft.com/office/drawing/2010/main"/>
              </a:ext>
            </a:extLst>
          </a:blip>
          <a:srcRect r="9246"/>
          <a:stretch/>
        </p:blipFill>
        <p:spPr>
          <a:xfrm>
            <a:off x="498349" y="4793742"/>
            <a:ext cx="4737100" cy="787400"/>
          </a:xfrm>
          <a:prstGeom prst="rect">
            <a:avLst/>
          </a:prstGeom>
          <a:noFill/>
          <a:ln>
            <a:noFill/>
          </a:ln>
        </p:spPr>
      </p:pic>
      <p:pic>
        <p:nvPicPr>
          <p:cNvPr id="940" name="Google Shape;940;p7"/>
          <p:cNvPicPr preferRelativeResize="0"/>
          <p:nvPr/>
        </p:nvPicPr>
        <p:blipFill rotWithShape="1">
          <a:blip r:embed="rId10" cstate="email">
            <a:alphaModFix/>
            <a:extLst>
              <a:ext uri="{28A0092B-C50C-407E-A947-70E740481C1C}">
                <a14:useLocalDpi xmlns:a14="http://schemas.microsoft.com/office/drawing/2010/main"/>
              </a:ext>
            </a:extLst>
          </a:blip>
          <a:srcRect r="3432" b="18571"/>
          <a:stretch/>
        </p:blipFill>
        <p:spPr>
          <a:xfrm>
            <a:off x="498349" y="5568442"/>
            <a:ext cx="4746189" cy="444685"/>
          </a:xfrm>
          <a:prstGeom prst="rect">
            <a:avLst/>
          </a:prstGeom>
          <a:noFill/>
          <a:ln>
            <a:noFill/>
          </a:ln>
        </p:spPr>
      </p:pic>
      <p:pic>
        <p:nvPicPr>
          <p:cNvPr id="941" name="Google Shape;941;p7"/>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497390" y="6107108"/>
            <a:ext cx="4927600" cy="571500"/>
          </a:xfrm>
          <a:prstGeom prst="rect">
            <a:avLst/>
          </a:prstGeom>
          <a:noFill/>
          <a:ln>
            <a:noFill/>
          </a:ln>
        </p:spPr>
      </p:pic>
      <p:pic>
        <p:nvPicPr>
          <p:cNvPr id="942" name="Google Shape;942;p7"/>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5342619" y="1878706"/>
            <a:ext cx="6261100" cy="558800"/>
          </a:xfrm>
          <a:prstGeom prst="rect">
            <a:avLst/>
          </a:prstGeom>
          <a:noFill/>
          <a:ln>
            <a:noFill/>
          </a:ln>
        </p:spPr>
      </p:pic>
      <p:pic>
        <p:nvPicPr>
          <p:cNvPr id="943" name="Google Shape;943;p7"/>
          <p:cNvPicPr preferRelativeResize="0"/>
          <p:nvPr/>
        </p:nvPicPr>
        <p:blipFill rotWithShape="1">
          <a:blip r:embed="rId13" cstate="email">
            <a:alphaModFix/>
            <a:extLst>
              <a:ext uri="{28A0092B-C50C-407E-A947-70E740481C1C}">
                <a14:useLocalDpi xmlns:a14="http://schemas.microsoft.com/office/drawing/2010/main"/>
              </a:ext>
            </a:extLst>
          </a:blip>
          <a:srcRect t="14556" b="10817"/>
          <a:stretch/>
        </p:blipFill>
        <p:spPr>
          <a:xfrm>
            <a:off x="5342619" y="2468024"/>
            <a:ext cx="6286500" cy="426483"/>
          </a:xfrm>
          <a:prstGeom prst="rect">
            <a:avLst/>
          </a:prstGeom>
          <a:noFill/>
          <a:ln>
            <a:noFill/>
          </a:ln>
        </p:spPr>
      </p:pic>
      <p:pic>
        <p:nvPicPr>
          <p:cNvPr id="944" name="Google Shape;944;p7"/>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5342619" y="2894507"/>
            <a:ext cx="5880100" cy="495300"/>
          </a:xfrm>
          <a:prstGeom prst="rect">
            <a:avLst/>
          </a:prstGeom>
          <a:noFill/>
          <a:ln>
            <a:noFill/>
          </a:ln>
        </p:spPr>
      </p:pic>
      <p:pic>
        <p:nvPicPr>
          <p:cNvPr id="945" name="Google Shape;945;p7"/>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5342619" y="3318730"/>
            <a:ext cx="5359400" cy="825500"/>
          </a:xfrm>
          <a:prstGeom prst="rect">
            <a:avLst/>
          </a:prstGeom>
          <a:noFill/>
          <a:ln>
            <a:noFill/>
          </a:ln>
        </p:spPr>
      </p:pic>
      <p:pic>
        <p:nvPicPr>
          <p:cNvPr id="946" name="Google Shape;946;p7"/>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5342619" y="4130776"/>
            <a:ext cx="6388100" cy="431800"/>
          </a:xfrm>
          <a:prstGeom prst="rect">
            <a:avLst/>
          </a:prstGeom>
          <a:noFill/>
          <a:ln>
            <a:noFill/>
          </a:ln>
        </p:spPr>
      </p:pic>
      <p:pic>
        <p:nvPicPr>
          <p:cNvPr id="947" name="Google Shape;947;p7"/>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5342619" y="4592938"/>
            <a:ext cx="6870700" cy="431800"/>
          </a:xfrm>
          <a:prstGeom prst="rect">
            <a:avLst/>
          </a:prstGeom>
          <a:noFill/>
          <a:ln>
            <a:noFill/>
          </a:ln>
        </p:spPr>
      </p:pic>
      <p:pic>
        <p:nvPicPr>
          <p:cNvPr id="948" name="Google Shape;948;p7"/>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5342619" y="5080583"/>
            <a:ext cx="6159500" cy="508000"/>
          </a:xfrm>
          <a:prstGeom prst="rect">
            <a:avLst/>
          </a:prstGeom>
          <a:noFill/>
          <a:ln>
            <a:noFill/>
          </a:ln>
        </p:spPr>
      </p:pic>
      <p:pic>
        <p:nvPicPr>
          <p:cNvPr id="949" name="Google Shape;949;p7"/>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342619" y="5611808"/>
            <a:ext cx="5600700" cy="685800"/>
          </a:xfrm>
          <a:prstGeom prst="rect">
            <a:avLst/>
          </a:prstGeom>
          <a:noFill/>
          <a:ln>
            <a:noFill/>
          </a:ln>
        </p:spPr>
      </p:pic>
      <p:pic>
        <p:nvPicPr>
          <p:cNvPr id="950" name="Google Shape;950;p7"/>
          <p:cNvPicPr preferRelativeResize="0"/>
          <p:nvPr/>
        </p:nvPicPr>
        <p:blipFill rotWithShape="1">
          <a:blip r:embed="rId20" cstate="email">
            <a:alphaModFix/>
            <a:extLst>
              <a:ext uri="{28A0092B-C50C-407E-A947-70E740481C1C}">
                <a14:useLocalDpi xmlns:a14="http://schemas.microsoft.com/office/drawing/2010/main"/>
              </a:ext>
            </a:extLst>
          </a:blip>
          <a:srcRect t="1" r="2847" b="-189"/>
          <a:stretch/>
        </p:blipFill>
        <p:spPr>
          <a:xfrm>
            <a:off x="5342619" y="6283946"/>
            <a:ext cx="5256108" cy="508962"/>
          </a:xfrm>
          <a:prstGeom prst="rect">
            <a:avLst/>
          </a:prstGeom>
          <a:noFill/>
          <a:ln>
            <a:noFill/>
          </a:ln>
        </p:spPr>
      </p:pic>
      <p:cxnSp>
        <p:nvCxnSpPr>
          <p:cNvPr id="951" name="Google Shape;951;p7"/>
          <p:cNvCxnSpPr/>
          <p:nvPr/>
        </p:nvCxnSpPr>
        <p:spPr>
          <a:xfrm>
            <a:off x="10943319" y="5654917"/>
            <a:ext cx="697819" cy="0"/>
          </a:xfrm>
          <a:prstGeom prst="straightConnector1">
            <a:avLst/>
          </a:prstGeom>
          <a:noFill/>
          <a:ln w="12700" cap="sq" cmpd="sng">
            <a:solidFill>
              <a:srgbClr val="C3C6CB"/>
            </a:solidFill>
            <a:prstDash val="solid"/>
            <a:miter lim="800000"/>
            <a:headEnd type="none" w="sm" len="sm"/>
            <a:tailEnd type="none" w="sm" len="sm"/>
          </a:ln>
        </p:spPr>
      </p:cxnSp>
    </p:spTree>
    <p:extLst>
      <p:ext uri="{BB962C8B-B14F-4D97-AF65-F5344CB8AC3E}">
        <p14:creationId xmlns:p14="http://schemas.microsoft.com/office/powerpoint/2010/main" val="300687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B5C0-0EE6-F25C-7506-6907DDDDD409}"/>
              </a:ext>
            </a:extLst>
          </p:cNvPr>
          <p:cNvSpPr>
            <a:spLocks noGrp="1"/>
          </p:cNvSpPr>
          <p:nvPr>
            <p:ph type="title"/>
          </p:nvPr>
        </p:nvSpPr>
        <p:spPr>
          <a:xfrm>
            <a:off x="554734" y="1225931"/>
            <a:ext cx="3465576" cy="769441"/>
          </a:xfrm>
        </p:spPr>
        <p:txBody>
          <a:bodyPr/>
          <a:lstStyle/>
          <a:p>
            <a:r>
              <a:rPr lang="en-US" dirty="0"/>
              <a:t>System Components</a:t>
            </a:r>
            <a:endParaRPr lang="en-GB" dirty="0"/>
          </a:p>
        </p:txBody>
      </p:sp>
      <p:sp>
        <p:nvSpPr>
          <p:cNvPr id="3" name="Subtitle 2">
            <a:extLst>
              <a:ext uri="{FF2B5EF4-FFF2-40B4-BE49-F238E27FC236}">
                <a16:creationId xmlns:a16="http://schemas.microsoft.com/office/drawing/2014/main" id="{B52DE571-98AE-FFB8-7F7E-EFC58A2A541A}"/>
              </a:ext>
            </a:extLst>
          </p:cNvPr>
          <p:cNvSpPr>
            <a:spLocks noGrp="1"/>
          </p:cNvSpPr>
          <p:nvPr>
            <p:ph type="subTitle" idx="1"/>
          </p:nvPr>
        </p:nvSpPr>
        <p:spPr>
          <a:xfrm>
            <a:off x="554735" y="2157865"/>
            <a:ext cx="3465575" cy="869469"/>
          </a:xfrm>
        </p:spPr>
        <p:txBody>
          <a:bodyPr/>
          <a:lstStyle/>
          <a:p>
            <a:pPr marL="0"/>
            <a:r>
              <a:rPr lang="en-GB" dirty="0"/>
              <a:t>Open source software and interoperable, open information models</a:t>
            </a:r>
          </a:p>
        </p:txBody>
      </p:sp>
      <p:sp>
        <p:nvSpPr>
          <p:cNvPr id="4" name="Text Placeholder 3">
            <a:extLst>
              <a:ext uri="{FF2B5EF4-FFF2-40B4-BE49-F238E27FC236}">
                <a16:creationId xmlns:a16="http://schemas.microsoft.com/office/drawing/2014/main" id="{133BE184-4494-CDE3-2FCD-1DEF3C5F532F}"/>
              </a:ext>
            </a:extLst>
          </p:cNvPr>
          <p:cNvSpPr>
            <a:spLocks noGrp="1"/>
          </p:cNvSpPr>
          <p:nvPr>
            <p:ph type="body" idx="2"/>
          </p:nvPr>
        </p:nvSpPr>
        <p:spPr/>
        <p:txBody>
          <a:bodyPr/>
          <a:lstStyle/>
          <a:p>
            <a:endParaRPr lang="en-GB"/>
          </a:p>
        </p:txBody>
      </p:sp>
      <p:grpSp>
        <p:nvGrpSpPr>
          <p:cNvPr id="40" name="Group 39">
            <a:extLst>
              <a:ext uri="{FF2B5EF4-FFF2-40B4-BE49-F238E27FC236}">
                <a16:creationId xmlns:a16="http://schemas.microsoft.com/office/drawing/2014/main" id="{AD06CE65-0002-6A5D-DDED-79F9F867FD96}"/>
              </a:ext>
            </a:extLst>
          </p:cNvPr>
          <p:cNvGrpSpPr/>
          <p:nvPr/>
        </p:nvGrpSpPr>
        <p:grpSpPr>
          <a:xfrm>
            <a:off x="4585842" y="503571"/>
            <a:ext cx="7319648" cy="5617829"/>
            <a:chOff x="4585842" y="503571"/>
            <a:chExt cx="7319648" cy="5617829"/>
          </a:xfrm>
        </p:grpSpPr>
        <p:pic>
          <p:nvPicPr>
            <p:cNvPr id="41" name="Picture 40" descr="A diagram of a software application&#10;&#10;Description automatically generated">
              <a:extLst>
                <a:ext uri="{FF2B5EF4-FFF2-40B4-BE49-F238E27FC236}">
                  <a16:creationId xmlns:a16="http://schemas.microsoft.com/office/drawing/2014/main" id="{93DF3A9A-B075-CE27-0225-DBEC99343AE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85842" y="503571"/>
              <a:ext cx="7319648" cy="5617829"/>
            </a:xfrm>
            <a:prstGeom prst="rect">
              <a:avLst/>
            </a:prstGeom>
          </p:spPr>
        </p:pic>
        <p:grpSp>
          <p:nvGrpSpPr>
            <p:cNvPr id="42" name="Google Shape;328;p6">
              <a:extLst>
                <a:ext uri="{FF2B5EF4-FFF2-40B4-BE49-F238E27FC236}">
                  <a16:creationId xmlns:a16="http://schemas.microsoft.com/office/drawing/2014/main" id="{112FF96F-3F73-489A-9BC3-4A8753A70649}"/>
                </a:ext>
              </a:extLst>
            </p:cNvPr>
            <p:cNvGrpSpPr>
              <a:grpSpLocks noChangeAspect="1"/>
            </p:cNvGrpSpPr>
            <p:nvPr/>
          </p:nvGrpSpPr>
          <p:grpSpPr>
            <a:xfrm>
              <a:off x="10925774" y="666977"/>
              <a:ext cx="602712" cy="642367"/>
              <a:chOff x="10119558" y="346760"/>
              <a:chExt cx="1667338" cy="1667338"/>
            </a:xfrm>
          </p:grpSpPr>
          <p:grpSp>
            <p:nvGrpSpPr>
              <p:cNvPr id="48" name="Google Shape;329;p6">
                <a:extLst>
                  <a:ext uri="{FF2B5EF4-FFF2-40B4-BE49-F238E27FC236}">
                    <a16:creationId xmlns:a16="http://schemas.microsoft.com/office/drawing/2014/main" id="{F02AD85B-6839-016A-E52F-DE9A2BFE0C2F}"/>
                  </a:ext>
                </a:extLst>
              </p:cNvPr>
              <p:cNvGrpSpPr/>
              <p:nvPr/>
            </p:nvGrpSpPr>
            <p:grpSpPr>
              <a:xfrm>
                <a:off x="10465050" y="824296"/>
                <a:ext cx="1093746" cy="1105276"/>
                <a:chOff x="10465050" y="824296"/>
                <a:chExt cx="1093746" cy="1105276"/>
              </a:xfrm>
            </p:grpSpPr>
            <p:pic>
              <p:nvPicPr>
                <p:cNvPr id="50" name="Google Shape;330;p6" descr="Satellite PNG transparent image download, size: 3000x2184px">
                  <a:extLst>
                    <a:ext uri="{FF2B5EF4-FFF2-40B4-BE49-F238E27FC236}">
                      <a16:creationId xmlns:a16="http://schemas.microsoft.com/office/drawing/2014/main" id="{4299BB43-9BE1-AC04-6439-03F3EC5B4BBB}"/>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2341207">
                  <a:off x="10569209" y="1078140"/>
                  <a:ext cx="885428" cy="644599"/>
                </a:xfrm>
                <a:prstGeom prst="rect">
                  <a:avLst/>
                </a:prstGeom>
                <a:noFill/>
                <a:ln>
                  <a:noFill/>
                </a:ln>
              </p:spPr>
            </p:pic>
            <p:pic>
              <p:nvPicPr>
                <p:cNvPr id="51" name="Google Shape;331;p6" descr="A blue line drawing of a stage&#10;&#10;Description automatically generated">
                  <a:extLst>
                    <a:ext uri="{FF2B5EF4-FFF2-40B4-BE49-F238E27FC236}">
                      <a16:creationId xmlns:a16="http://schemas.microsoft.com/office/drawing/2014/main" id="{0FB8C170-E603-C67C-AD06-A85BAD52E5C3}"/>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578220" y="824296"/>
                  <a:ext cx="504462" cy="504462"/>
                </a:xfrm>
                <a:prstGeom prst="rect">
                  <a:avLst/>
                </a:prstGeom>
                <a:noFill/>
                <a:ln>
                  <a:noFill/>
                </a:ln>
              </p:spPr>
            </p:pic>
          </p:grpSp>
          <p:pic>
            <p:nvPicPr>
              <p:cNvPr id="49" name="Google Shape;332;p6" descr="Felhő körvonalas">
                <a:extLst>
                  <a:ext uri="{FF2B5EF4-FFF2-40B4-BE49-F238E27FC236}">
                    <a16:creationId xmlns:a16="http://schemas.microsoft.com/office/drawing/2014/main" id="{9CDF7F1B-86A5-6C49-F9A7-8FC600B87FD4}"/>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119558" y="346760"/>
                <a:ext cx="1667338" cy="1667338"/>
              </a:xfrm>
              <a:prstGeom prst="rect">
                <a:avLst/>
              </a:prstGeom>
              <a:noFill/>
              <a:ln>
                <a:noFill/>
              </a:ln>
            </p:spPr>
          </p:pic>
        </p:grpSp>
        <p:pic>
          <p:nvPicPr>
            <p:cNvPr id="43" name="Google Shape;334;p6" descr="A képen Grafika, Színesség, kör, Grafikus tervezés látható&#10;&#10;Automatikusan generált leírás">
              <a:extLst>
                <a:ext uri="{FF2B5EF4-FFF2-40B4-BE49-F238E27FC236}">
                  <a16:creationId xmlns:a16="http://schemas.microsoft.com/office/drawing/2014/main" id="{2FE38A9E-409D-5E52-9B8A-E5E56BCDCC19}"/>
                </a:ext>
              </a:extLst>
            </p:cNvPr>
            <p:cNvPicPr preferRelativeResize="0">
              <a:picLocks noChangeAspect="1"/>
            </p:cNvPicPr>
            <p:nvPr/>
          </p:nvPicPr>
          <p:blipFill rotWithShape="1">
            <a:blip r:embed="rId6" cstate="email">
              <a:alphaModFix/>
              <a:extLst>
                <a:ext uri="{28A0092B-C50C-407E-A947-70E740481C1C}">
                  <a14:useLocalDpi xmlns:a14="http://schemas.microsoft.com/office/drawing/2010/main"/>
                </a:ext>
              </a:extLst>
            </a:blip>
            <a:srcRect/>
            <a:stretch/>
          </p:blipFill>
          <p:spPr>
            <a:xfrm>
              <a:off x="6667393" y="881817"/>
              <a:ext cx="315987" cy="315987"/>
            </a:xfrm>
            <a:prstGeom prst="rect">
              <a:avLst/>
            </a:prstGeom>
            <a:noFill/>
            <a:ln>
              <a:noFill/>
            </a:ln>
          </p:spPr>
        </p:pic>
        <p:pic>
          <p:nvPicPr>
            <p:cNvPr id="44" name="Google Shape;335;p6" descr="A képen képernyőkép, clipart, Grafika, rajzfilm látható&#10;&#10;Automatikusan generált leírás">
              <a:extLst>
                <a:ext uri="{FF2B5EF4-FFF2-40B4-BE49-F238E27FC236}">
                  <a16:creationId xmlns:a16="http://schemas.microsoft.com/office/drawing/2014/main" id="{5C2FC391-0CD0-F813-71DE-905C7BC56F95}"/>
                </a:ext>
              </a:extLst>
            </p:cNvPr>
            <p:cNvPicPr preferRelativeResize="0">
              <a:picLocks noChangeAspect="1"/>
            </p:cNvPicPr>
            <p:nvPr/>
          </p:nvPicPr>
          <p:blipFill rotWithShape="1">
            <a:blip r:embed="rId7" cstate="email">
              <a:alphaModFix/>
              <a:extLst>
                <a:ext uri="{28A0092B-C50C-407E-A947-70E740481C1C}">
                  <a14:useLocalDpi xmlns:a14="http://schemas.microsoft.com/office/drawing/2010/main"/>
                </a:ext>
              </a:extLst>
            </a:blip>
            <a:srcRect/>
            <a:stretch/>
          </p:blipFill>
          <p:spPr>
            <a:xfrm>
              <a:off x="7884415" y="864680"/>
              <a:ext cx="361251" cy="361251"/>
            </a:xfrm>
            <a:prstGeom prst="rect">
              <a:avLst/>
            </a:prstGeom>
            <a:noFill/>
            <a:ln>
              <a:noFill/>
            </a:ln>
          </p:spPr>
        </p:pic>
        <p:pic>
          <p:nvPicPr>
            <p:cNvPr id="45" name="Google Shape;336;p6" descr="A képen Színesség, képernyőkép, pixel látható&#10;&#10;Automatikusan generált leírás">
              <a:extLst>
                <a:ext uri="{FF2B5EF4-FFF2-40B4-BE49-F238E27FC236}">
                  <a16:creationId xmlns:a16="http://schemas.microsoft.com/office/drawing/2014/main" id="{4092FD98-DC80-6A0D-75A2-D3598071C460}"/>
                </a:ext>
              </a:extLst>
            </p:cNvPr>
            <p:cNvPicPr preferRelativeResize="0">
              <a:picLocks noChangeAspect="1"/>
            </p:cNvPicPr>
            <p:nvPr/>
          </p:nvPicPr>
          <p:blipFill rotWithShape="1">
            <a:blip r:embed="rId8" cstate="email">
              <a:alphaModFix/>
              <a:extLst>
                <a:ext uri="{28A0092B-C50C-407E-A947-70E740481C1C}">
                  <a14:useLocalDpi xmlns:a14="http://schemas.microsoft.com/office/drawing/2010/main"/>
                </a:ext>
              </a:extLst>
            </a:blip>
            <a:srcRect/>
            <a:stretch/>
          </p:blipFill>
          <p:spPr>
            <a:xfrm>
              <a:off x="10012318" y="832440"/>
              <a:ext cx="289913" cy="289913"/>
            </a:xfrm>
            <a:prstGeom prst="rect">
              <a:avLst/>
            </a:prstGeom>
            <a:noFill/>
            <a:ln>
              <a:noFill/>
            </a:ln>
          </p:spPr>
        </p:pic>
        <p:pic>
          <p:nvPicPr>
            <p:cNvPr id="46" name="Google Shape;337;p6" descr="A képen kör látható&#10;&#10;Automatikusan generált leírás">
              <a:extLst>
                <a:ext uri="{FF2B5EF4-FFF2-40B4-BE49-F238E27FC236}">
                  <a16:creationId xmlns:a16="http://schemas.microsoft.com/office/drawing/2014/main" id="{CF7681B1-4880-D35D-88DA-08229A537FEE}"/>
                </a:ext>
              </a:extLst>
            </p:cNvPr>
            <p:cNvPicPr preferRelativeResize="0">
              <a:picLocks noChangeAspect="1"/>
            </p:cNvPicPr>
            <p:nvPr/>
          </p:nvPicPr>
          <p:blipFill rotWithShape="1">
            <a:blip r:embed="rId9" cstate="email">
              <a:alphaModFix/>
              <a:extLst>
                <a:ext uri="{28A0092B-C50C-407E-A947-70E740481C1C}">
                  <a14:useLocalDpi xmlns:a14="http://schemas.microsoft.com/office/drawing/2010/main"/>
                </a:ext>
              </a:extLst>
            </a:blip>
            <a:srcRect/>
            <a:stretch/>
          </p:blipFill>
          <p:spPr>
            <a:xfrm>
              <a:off x="10498794" y="856812"/>
              <a:ext cx="288428" cy="288428"/>
            </a:xfrm>
            <a:prstGeom prst="rect">
              <a:avLst/>
            </a:prstGeom>
            <a:noFill/>
            <a:ln>
              <a:noFill/>
            </a:ln>
          </p:spPr>
        </p:pic>
        <p:pic>
          <p:nvPicPr>
            <p:cNvPr id="47" name="Google Shape;341;p6" descr="A képen clipart, rajzfilm látható&#10;&#10;Automatikusan generált leírás">
              <a:extLst>
                <a:ext uri="{FF2B5EF4-FFF2-40B4-BE49-F238E27FC236}">
                  <a16:creationId xmlns:a16="http://schemas.microsoft.com/office/drawing/2014/main" id="{E4D27570-05FD-4768-E962-220276BB36EA}"/>
                </a:ext>
              </a:extLst>
            </p:cNvPr>
            <p:cNvPicPr preferRelativeResize="0">
              <a:picLocks noChangeAspect="1"/>
            </p:cNvPicPr>
            <p:nvPr/>
          </p:nvPicPr>
          <p:blipFill rotWithShape="1">
            <a:blip r:embed="rId10" cstate="email">
              <a:alphaModFix/>
              <a:extLst>
                <a:ext uri="{28A0092B-C50C-407E-A947-70E740481C1C}">
                  <a14:useLocalDpi xmlns:a14="http://schemas.microsoft.com/office/drawing/2010/main"/>
                </a:ext>
              </a:extLst>
            </a:blip>
            <a:srcRect/>
            <a:stretch/>
          </p:blipFill>
          <p:spPr>
            <a:xfrm>
              <a:off x="7252836" y="820400"/>
              <a:ext cx="361252" cy="361252"/>
            </a:xfrm>
            <a:prstGeom prst="rect">
              <a:avLst/>
            </a:prstGeom>
            <a:noFill/>
            <a:ln>
              <a:noFill/>
            </a:ln>
          </p:spPr>
        </p:pic>
      </p:grpSp>
      <p:pic>
        <p:nvPicPr>
          <p:cNvPr id="52" name="Picture 4">
            <a:extLst>
              <a:ext uri="{FF2B5EF4-FFF2-40B4-BE49-F238E27FC236}">
                <a16:creationId xmlns:a16="http://schemas.microsoft.com/office/drawing/2014/main" id="{EEF7BB03-6D33-A78C-239E-EBA9BD68E3DA}"/>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704716" y="3768623"/>
            <a:ext cx="720648" cy="269305"/>
          </a:xfrm>
          <a:prstGeom prst="rect">
            <a:avLst/>
          </a:prstGeom>
          <a:solidFill>
            <a:schemeClr val="tx1"/>
          </a:solidFill>
        </p:spPr>
      </p:pic>
      <p:pic>
        <p:nvPicPr>
          <p:cNvPr id="54" name="Picture 10" descr="Europeana.eu">
            <a:extLst>
              <a:ext uri="{FF2B5EF4-FFF2-40B4-BE49-F238E27FC236}">
                <a16:creationId xmlns:a16="http://schemas.microsoft.com/office/drawing/2014/main" id="{E0919D13-6E28-8CD1-8983-905F114825B8}"/>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678300" y="3271264"/>
            <a:ext cx="315471" cy="31547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A bar code with text&#10;&#10;Description automatically generated">
            <a:extLst>
              <a:ext uri="{FF2B5EF4-FFF2-40B4-BE49-F238E27FC236}">
                <a16:creationId xmlns:a16="http://schemas.microsoft.com/office/drawing/2014/main" id="{9ED70000-3EFB-7E40-6FA1-C564A9CFA2EC}"/>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765217" y="3659643"/>
            <a:ext cx="581415" cy="411563"/>
          </a:xfrm>
          <a:prstGeom prst="rect">
            <a:avLst/>
          </a:prstGeom>
        </p:spPr>
      </p:pic>
      <p:pic>
        <p:nvPicPr>
          <p:cNvPr id="56" name="Picture 55" descr="A logo with text on it&#10;&#10;Description automatically generated">
            <a:extLst>
              <a:ext uri="{FF2B5EF4-FFF2-40B4-BE49-F238E27FC236}">
                <a16:creationId xmlns:a16="http://schemas.microsoft.com/office/drawing/2014/main" id="{4D98865F-36BC-44F1-1A8C-F3E0DA27FF4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909366" y="3708019"/>
            <a:ext cx="777119" cy="314810"/>
          </a:xfrm>
          <a:prstGeom prst="rect">
            <a:avLst/>
          </a:prstGeom>
        </p:spPr>
      </p:pic>
      <p:pic>
        <p:nvPicPr>
          <p:cNvPr id="57" name="Picture 56" descr="A blue and orange rectangular box with white text&#10;&#10;Description automatically generated">
            <a:extLst>
              <a:ext uri="{FF2B5EF4-FFF2-40B4-BE49-F238E27FC236}">
                <a16:creationId xmlns:a16="http://schemas.microsoft.com/office/drawing/2014/main" id="{25A62853-C8EA-8157-9007-437FA01E2923}"/>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96000" y="3493789"/>
            <a:ext cx="629973" cy="428460"/>
          </a:xfrm>
          <a:prstGeom prst="rect">
            <a:avLst/>
          </a:prstGeom>
        </p:spPr>
      </p:pic>
      <p:pic>
        <p:nvPicPr>
          <p:cNvPr id="58" name="Picture 6" descr="Overview of Wikibase resources">
            <a:extLst>
              <a:ext uri="{FF2B5EF4-FFF2-40B4-BE49-F238E27FC236}">
                <a16:creationId xmlns:a16="http://schemas.microsoft.com/office/drawing/2014/main" id="{55DB8CF9-F2C0-1992-43B3-ABB6392CCC82}"/>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681040" y="5483447"/>
            <a:ext cx="603255" cy="482605"/>
          </a:xfrm>
          <a:prstGeom prst="rect">
            <a:avLst/>
          </a:prstGeom>
          <a:solidFill>
            <a:schemeClr val="dk1"/>
          </a:solidFill>
        </p:spPr>
      </p:pic>
      <p:grpSp>
        <p:nvGrpSpPr>
          <p:cNvPr id="59" name="Group 58">
            <a:extLst>
              <a:ext uri="{FF2B5EF4-FFF2-40B4-BE49-F238E27FC236}">
                <a16:creationId xmlns:a16="http://schemas.microsoft.com/office/drawing/2014/main" id="{952A7B4A-DB3C-2BEA-C9FC-88A98A84A2C8}"/>
              </a:ext>
            </a:extLst>
          </p:cNvPr>
          <p:cNvGrpSpPr/>
          <p:nvPr/>
        </p:nvGrpSpPr>
        <p:grpSpPr>
          <a:xfrm>
            <a:off x="312459" y="3312484"/>
            <a:ext cx="3850769" cy="3042595"/>
            <a:chOff x="3300761" y="3030451"/>
            <a:chExt cx="6010507" cy="3549642"/>
          </a:xfrm>
        </p:grpSpPr>
        <p:sp>
          <p:nvSpPr>
            <p:cNvPr id="60" name="Rectangle 59">
              <a:extLst>
                <a:ext uri="{FF2B5EF4-FFF2-40B4-BE49-F238E27FC236}">
                  <a16:creationId xmlns:a16="http://schemas.microsoft.com/office/drawing/2014/main" id="{3B37296B-E51B-2DA4-9C19-63C6BADEFE7C}"/>
                </a:ext>
              </a:extLst>
            </p:cNvPr>
            <p:cNvSpPr/>
            <p:nvPr/>
          </p:nvSpPr>
          <p:spPr>
            <a:xfrm>
              <a:off x="3300761" y="3030451"/>
              <a:ext cx="6010507" cy="3549642"/>
            </a:xfrm>
            <a:prstGeom prst="rect">
              <a:avLst/>
            </a:prstGeom>
            <a:noFill/>
            <a:ln w="76200">
              <a:solidFill>
                <a:srgbClr val="4DC1E4"/>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Linux/UNIX</a:t>
              </a:r>
            </a:p>
          </p:txBody>
        </p:sp>
        <p:grpSp>
          <p:nvGrpSpPr>
            <p:cNvPr id="61" name="Group 60">
              <a:extLst>
                <a:ext uri="{FF2B5EF4-FFF2-40B4-BE49-F238E27FC236}">
                  <a16:creationId xmlns:a16="http://schemas.microsoft.com/office/drawing/2014/main" id="{907EA2D7-75DC-CC79-581B-CC7AD92B237F}"/>
                </a:ext>
              </a:extLst>
            </p:cNvPr>
            <p:cNvGrpSpPr/>
            <p:nvPr/>
          </p:nvGrpSpPr>
          <p:grpSpPr>
            <a:xfrm>
              <a:off x="3488940" y="3262919"/>
              <a:ext cx="5632758" cy="2981765"/>
              <a:chOff x="3488940" y="3262919"/>
              <a:chExt cx="5632758" cy="2981765"/>
            </a:xfrm>
          </p:grpSpPr>
          <p:sp>
            <p:nvSpPr>
              <p:cNvPr id="62" name="Rectangle 61">
                <a:extLst>
                  <a:ext uri="{FF2B5EF4-FFF2-40B4-BE49-F238E27FC236}">
                    <a16:creationId xmlns:a16="http://schemas.microsoft.com/office/drawing/2014/main" id="{07F1005E-ECE7-69FD-C2BB-8906C27124D4}"/>
                  </a:ext>
                </a:extLst>
              </p:cNvPr>
              <p:cNvSpPr/>
              <p:nvPr/>
            </p:nvSpPr>
            <p:spPr>
              <a:xfrm>
                <a:off x="3488940" y="5430644"/>
                <a:ext cx="5632758" cy="814040"/>
              </a:xfrm>
              <a:prstGeom prst="rect">
                <a:avLst/>
              </a:prstGeom>
              <a:solidFill>
                <a:schemeClr val="tx1">
                  <a:lumMod val="95000"/>
                </a:schemeClr>
              </a:solidFill>
              <a:ln w="76200">
                <a:solidFill>
                  <a:srgbClr val="F2F2F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MariaDB</a:t>
                </a:r>
              </a:p>
            </p:txBody>
          </p:sp>
          <p:grpSp>
            <p:nvGrpSpPr>
              <p:cNvPr id="63" name="Group 62">
                <a:extLst>
                  <a:ext uri="{FF2B5EF4-FFF2-40B4-BE49-F238E27FC236}">
                    <a16:creationId xmlns:a16="http://schemas.microsoft.com/office/drawing/2014/main" id="{7C3AEB80-F9EB-0CDF-A4E4-4C1A7E197E73}"/>
                  </a:ext>
                </a:extLst>
              </p:cNvPr>
              <p:cNvGrpSpPr/>
              <p:nvPr/>
            </p:nvGrpSpPr>
            <p:grpSpPr>
              <a:xfrm>
                <a:off x="3488940" y="3262919"/>
                <a:ext cx="5632758" cy="2043767"/>
                <a:chOff x="3513258" y="3262919"/>
                <a:chExt cx="5608439" cy="2043767"/>
              </a:xfrm>
            </p:grpSpPr>
            <p:sp>
              <p:nvSpPr>
                <p:cNvPr id="64" name="Rectangle 63">
                  <a:extLst>
                    <a:ext uri="{FF2B5EF4-FFF2-40B4-BE49-F238E27FC236}">
                      <a16:creationId xmlns:a16="http://schemas.microsoft.com/office/drawing/2014/main" id="{B2063DE6-EECC-72DC-0A74-CD6AAE6C79C8}"/>
                    </a:ext>
                  </a:extLst>
                </p:cNvPr>
                <p:cNvSpPr/>
                <p:nvPr/>
              </p:nvSpPr>
              <p:spPr>
                <a:xfrm>
                  <a:off x="3513258" y="3262919"/>
                  <a:ext cx="5608438" cy="2043767"/>
                </a:xfrm>
                <a:prstGeom prst="rect">
                  <a:avLst/>
                </a:prstGeom>
                <a:noFill/>
                <a:ln w="76200">
                  <a:solidFill>
                    <a:srgbClr val="F2F2F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Apache Webserver</a:t>
                  </a:r>
                </a:p>
              </p:txBody>
            </p:sp>
            <p:sp>
              <p:nvSpPr>
                <p:cNvPr id="65" name="Rectangle 64">
                  <a:extLst>
                    <a:ext uri="{FF2B5EF4-FFF2-40B4-BE49-F238E27FC236}">
                      <a16:creationId xmlns:a16="http://schemas.microsoft.com/office/drawing/2014/main" id="{24B109F1-1061-E02E-C3B5-E7FC5A8369CD}"/>
                    </a:ext>
                  </a:extLst>
                </p:cNvPr>
                <p:cNvSpPr/>
                <p:nvPr/>
              </p:nvSpPr>
              <p:spPr>
                <a:xfrm>
                  <a:off x="3513258" y="4347821"/>
                  <a:ext cx="5608439" cy="958865"/>
                </a:xfrm>
                <a:prstGeom prst="rect">
                  <a:avLst/>
                </a:prstGeom>
                <a:solidFill>
                  <a:schemeClr val="tx1">
                    <a:lumMod val="9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err="1">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MediaWiki</a:t>
                  </a:r>
                  <a:endParaRPr kumimoji="0" lang="en-US"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6" name="Rectangle 65">
                  <a:extLst>
                    <a:ext uri="{FF2B5EF4-FFF2-40B4-BE49-F238E27FC236}">
                      <a16:creationId xmlns:a16="http://schemas.microsoft.com/office/drawing/2014/main" id="{EA600B61-F669-AFCE-BCD1-08D98371E27F}"/>
                    </a:ext>
                  </a:extLst>
                </p:cNvPr>
                <p:cNvSpPr/>
                <p:nvPr/>
              </p:nvSpPr>
              <p:spPr>
                <a:xfrm>
                  <a:off x="6956791" y="4498967"/>
                  <a:ext cx="1753485" cy="723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err="1">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Wikibase</a:t>
                  </a:r>
                  <a:endPar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67" name="Rectangle 66">
                  <a:extLst>
                    <a:ext uri="{FF2B5EF4-FFF2-40B4-BE49-F238E27FC236}">
                      <a16:creationId xmlns:a16="http://schemas.microsoft.com/office/drawing/2014/main" id="{D1037C57-31F9-EA36-9B7C-34DABDC92F47}"/>
                    </a:ext>
                  </a:extLst>
                </p:cNvPr>
                <p:cNvSpPr/>
                <p:nvPr/>
              </p:nvSpPr>
              <p:spPr>
                <a:xfrm>
                  <a:off x="4973934" y="4498967"/>
                  <a:ext cx="1753485" cy="723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PHP</a:t>
                  </a:r>
                </a:p>
              </p:txBody>
            </p:sp>
          </p:grpSp>
        </p:grpSp>
      </p:grpSp>
      <p:grpSp>
        <p:nvGrpSpPr>
          <p:cNvPr id="105" name="Group 104">
            <a:extLst>
              <a:ext uri="{FF2B5EF4-FFF2-40B4-BE49-F238E27FC236}">
                <a16:creationId xmlns:a16="http://schemas.microsoft.com/office/drawing/2014/main" id="{41FA194C-9D05-D49E-2C73-3AD9AEE40BDC}"/>
              </a:ext>
            </a:extLst>
          </p:cNvPr>
          <p:cNvGrpSpPr/>
          <p:nvPr/>
        </p:nvGrpSpPr>
        <p:grpSpPr>
          <a:xfrm>
            <a:off x="4453401" y="2828453"/>
            <a:ext cx="344937" cy="2654994"/>
            <a:chOff x="4462454" y="2819400"/>
            <a:chExt cx="344937" cy="2654994"/>
          </a:xfrm>
        </p:grpSpPr>
        <p:cxnSp>
          <p:nvCxnSpPr>
            <p:cNvPr id="98" name="Straight Connector 97">
              <a:extLst>
                <a:ext uri="{FF2B5EF4-FFF2-40B4-BE49-F238E27FC236}">
                  <a16:creationId xmlns:a16="http://schemas.microsoft.com/office/drawing/2014/main" id="{FADE01F6-82B4-BD6D-E8B8-30408878A170}"/>
                </a:ext>
              </a:extLst>
            </p:cNvPr>
            <p:cNvCxnSpPr>
              <a:cxnSpLocks/>
            </p:cNvCxnSpPr>
            <p:nvPr/>
          </p:nvCxnSpPr>
          <p:spPr>
            <a:xfrm flipV="1">
              <a:off x="4480560" y="2819400"/>
              <a:ext cx="0" cy="2654994"/>
            </a:xfrm>
            <a:prstGeom prst="line">
              <a:avLst/>
            </a:prstGeom>
            <a:ln w="38100">
              <a:solidFill>
                <a:srgbClr val="4DC1E4"/>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2E8AB3C-2D37-0393-675E-C72A4440FFBB}"/>
                </a:ext>
              </a:extLst>
            </p:cNvPr>
            <p:cNvCxnSpPr>
              <a:cxnSpLocks/>
            </p:cNvCxnSpPr>
            <p:nvPr/>
          </p:nvCxnSpPr>
          <p:spPr>
            <a:xfrm>
              <a:off x="4462454" y="2819400"/>
              <a:ext cx="344937" cy="0"/>
            </a:xfrm>
            <a:prstGeom prst="straightConnector1">
              <a:avLst/>
            </a:prstGeom>
            <a:ln w="38100">
              <a:solidFill>
                <a:srgbClr val="4DC1E4"/>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9EE91AAD-5080-6977-BB45-C12E899EB253}"/>
              </a:ext>
            </a:extLst>
          </p:cNvPr>
          <p:cNvCxnSpPr>
            <a:cxnSpLocks/>
          </p:cNvCxnSpPr>
          <p:nvPr/>
        </p:nvCxnSpPr>
        <p:spPr>
          <a:xfrm>
            <a:off x="4471507" y="3761832"/>
            <a:ext cx="326831" cy="0"/>
          </a:xfrm>
          <a:prstGeom prst="straightConnector1">
            <a:avLst/>
          </a:prstGeom>
          <a:ln w="38100">
            <a:solidFill>
              <a:srgbClr val="4DC1E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ECEDC92-8576-9C44-C9D7-F23BD4385745}"/>
              </a:ext>
            </a:extLst>
          </p:cNvPr>
          <p:cNvCxnSpPr>
            <a:cxnSpLocks/>
            <a:stCxn id="60" idx="3"/>
          </p:cNvCxnSpPr>
          <p:nvPr/>
        </p:nvCxnSpPr>
        <p:spPr>
          <a:xfrm>
            <a:off x="4163228" y="4833782"/>
            <a:ext cx="290173" cy="0"/>
          </a:xfrm>
          <a:prstGeom prst="line">
            <a:avLst/>
          </a:prstGeom>
          <a:ln w="38100">
            <a:solidFill>
              <a:srgbClr val="4DC1E4"/>
            </a:solidFill>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99EC413-C7E4-3182-71DA-B211F8EE313C}"/>
              </a:ext>
            </a:extLst>
          </p:cNvPr>
          <p:cNvCxnSpPr>
            <a:cxnSpLocks/>
          </p:cNvCxnSpPr>
          <p:nvPr/>
        </p:nvCxnSpPr>
        <p:spPr>
          <a:xfrm>
            <a:off x="4456681" y="5474394"/>
            <a:ext cx="326831" cy="0"/>
          </a:xfrm>
          <a:prstGeom prst="straightConnector1">
            <a:avLst/>
          </a:prstGeom>
          <a:ln w="38100">
            <a:solidFill>
              <a:srgbClr val="4DC1E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42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3">
            <a:extLst>
              <a:ext uri="{FF2B5EF4-FFF2-40B4-BE49-F238E27FC236}">
                <a16:creationId xmlns:a16="http://schemas.microsoft.com/office/drawing/2014/main" id="{BB063517-8282-DA49-977A-92AA68BE919D}"/>
              </a:ext>
            </a:extLst>
          </p:cNvPr>
          <p:cNvSpPr>
            <a:spLocks noGrp="1"/>
          </p:cNvSpPr>
          <p:nvPr>
            <p:ph type="body" idx="2"/>
          </p:nvPr>
        </p:nvSpPr>
        <p:spPr/>
        <p:txBody>
          <a:bodyPr/>
          <a:lstStyle/>
          <a:p>
            <a:endParaRPr lang="en-US"/>
          </a:p>
        </p:txBody>
      </p:sp>
      <p:pic>
        <p:nvPicPr>
          <p:cNvPr id="5" name="Kép 4">
            <a:extLst>
              <a:ext uri="{FF2B5EF4-FFF2-40B4-BE49-F238E27FC236}">
                <a16:creationId xmlns:a16="http://schemas.microsoft.com/office/drawing/2014/main" id="{24E58677-3C91-0641-83A6-E38CB7FC53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75195" y="223651"/>
            <a:ext cx="3683000" cy="965200"/>
          </a:xfrm>
          <a:prstGeom prst="rect">
            <a:avLst/>
          </a:prstGeom>
        </p:spPr>
      </p:pic>
      <p:pic>
        <p:nvPicPr>
          <p:cNvPr id="6" name="Kép 5">
            <a:extLst>
              <a:ext uri="{FF2B5EF4-FFF2-40B4-BE49-F238E27FC236}">
                <a16:creationId xmlns:a16="http://schemas.microsoft.com/office/drawing/2014/main" id="{3C49943E-A43F-9E4B-AA27-3052FD27E67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165" y="1461020"/>
            <a:ext cx="3810000" cy="368300"/>
          </a:xfrm>
          <a:prstGeom prst="rect">
            <a:avLst/>
          </a:prstGeom>
        </p:spPr>
      </p:pic>
      <p:pic>
        <p:nvPicPr>
          <p:cNvPr id="7" name="Kép 6">
            <a:extLst>
              <a:ext uri="{FF2B5EF4-FFF2-40B4-BE49-F238E27FC236}">
                <a16:creationId xmlns:a16="http://schemas.microsoft.com/office/drawing/2014/main" id="{8902249E-96DD-A642-AC10-6A96E4DD273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0165" y="1949089"/>
            <a:ext cx="4521200" cy="304800"/>
          </a:xfrm>
          <a:prstGeom prst="rect">
            <a:avLst/>
          </a:prstGeom>
        </p:spPr>
      </p:pic>
      <p:pic>
        <p:nvPicPr>
          <p:cNvPr id="8" name="Kép 7">
            <a:extLst>
              <a:ext uri="{FF2B5EF4-FFF2-40B4-BE49-F238E27FC236}">
                <a16:creationId xmlns:a16="http://schemas.microsoft.com/office/drawing/2014/main" id="{227924EF-4E47-7C47-A178-8AD9BAD35B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165" y="2373658"/>
            <a:ext cx="4076700" cy="317500"/>
          </a:xfrm>
          <a:prstGeom prst="rect">
            <a:avLst/>
          </a:prstGeom>
        </p:spPr>
      </p:pic>
      <p:pic>
        <p:nvPicPr>
          <p:cNvPr id="9" name="Kép 8">
            <a:extLst>
              <a:ext uri="{FF2B5EF4-FFF2-40B4-BE49-F238E27FC236}">
                <a16:creationId xmlns:a16="http://schemas.microsoft.com/office/drawing/2014/main" id="{DE4E8E1B-6812-1343-8524-C1282354298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52293" y="2691158"/>
            <a:ext cx="1536700" cy="292100"/>
          </a:xfrm>
          <a:prstGeom prst="rect">
            <a:avLst/>
          </a:prstGeom>
        </p:spPr>
      </p:pic>
      <p:pic>
        <p:nvPicPr>
          <p:cNvPr id="10" name="Kép 9">
            <a:extLst>
              <a:ext uri="{FF2B5EF4-FFF2-40B4-BE49-F238E27FC236}">
                <a16:creationId xmlns:a16="http://schemas.microsoft.com/office/drawing/2014/main" id="{A477ACF1-EA43-1149-AD88-C42629B16C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0165" y="3011580"/>
            <a:ext cx="4229100" cy="622300"/>
          </a:xfrm>
          <a:prstGeom prst="rect">
            <a:avLst/>
          </a:prstGeom>
        </p:spPr>
      </p:pic>
      <p:pic>
        <p:nvPicPr>
          <p:cNvPr id="11" name="Kép 10">
            <a:extLst>
              <a:ext uri="{FF2B5EF4-FFF2-40B4-BE49-F238E27FC236}">
                <a16:creationId xmlns:a16="http://schemas.microsoft.com/office/drawing/2014/main" id="{6B40525A-A53E-F74A-A08A-17CC7D12A04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0165" y="3795552"/>
            <a:ext cx="3327400" cy="317500"/>
          </a:xfrm>
          <a:prstGeom prst="rect">
            <a:avLst/>
          </a:prstGeom>
        </p:spPr>
      </p:pic>
      <p:pic>
        <p:nvPicPr>
          <p:cNvPr id="12" name="Kép 11">
            <a:extLst>
              <a:ext uri="{FF2B5EF4-FFF2-40B4-BE49-F238E27FC236}">
                <a16:creationId xmlns:a16="http://schemas.microsoft.com/office/drawing/2014/main" id="{3AAB5546-0432-F845-BB84-1E09D84430C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0165" y="4274724"/>
            <a:ext cx="5676900" cy="355600"/>
          </a:xfrm>
          <a:prstGeom prst="rect">
            <a:avLst/>
          </a:prstGeom>
        </p:spPr>
      </p:pic>
      <p:pic>
        <p:nvPicPr>
          <p:cNvPr id="13" name="Kép 12">
            <a:extLst>
              <a:ext uri="{FF2B5EF4-FFF2-40B4-BE49-F238E27FC236}">
                <a16:creationId xmlns:a16="http://schemas.microsoft.com/office/drawing/2014/main" id="{841F6FEA-014D-714B-A865-8F5A253E46D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0165" y="4791996"/>
            <a:ext cx="3708400" cy="292100"/>
          </a:xfrm>
          <a:prstGeom prst="rect">
            <a:avLst/>
          </a:prstGeom>
        </p:spPr>
      </p:pic>
      <p:pic>
        <p:nvPicPr>
          <p:cNvPr id="14" name="Kép 13">
            <a:extLst>
              <a:ext uri="{FF2B5EF4-FFF2-40B4-BE49-F238E27FC236}">
                <a16:creationId xmlns:a16="http://schemas.microsoft.com/office/drawing/2014/main" id="{00EEE289-98D5-F343-9631-C57EB8F4BA69}"/>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0165" y="5245768"/>
            <a:ext cx="4940300" cy="596900"/>
          </a:xfrm>
          <a:prstGeom prst="rect">
            <a:avLst/>
          </a:prstGeom>
        </p:spPr>
      </p:pic>
      <p:pic>
        <p:nvPicPr>
          <p:cNvPr id="15" name="Kép 14">
            <a:extLst>
              <a:ext uri="{FF2B5EF4-FFF2-40B4-BE49-F238E27FC236}">
                <a16:creationId xmlns:a16="http://schemas.microsoft.com/office/drawing/2014/main" id="{FA4A040C-1358-4246-BAAE-EC857C4FF30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0165" y="6005451"/>
            <a:ext cx="3924300" cy="368300"/>
          </a:xfrm>
          <a:prstGeom prst="rect">
            <a:avLst/>
          </a:prstGeom>
        </p:spPr>
      </p:pic>
      <p:pic>
        <p:nvPicPr>
          <p:cNvPr id="16" name="Kép 15">
            <a:extLst>
              <a:ext uri="{FF2B5EF4-FFF2-40B4-BE49-F238E27FC236}">
                <a16:creationId xmlns:a16="http://schemas.microsoft.com/office/drawing/2014/main" id="{BD60BB5F-6FA3-FE4B-8072-7F661E1CBBF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461765" y="6353674"/>
            <a:ext cx="1168400" cy="330200"/>
          </a:xfrm>
          <a:prstGeom prst="rect">
            <a:avLst/>
          </a:prstGeom>
        </p:spPr>
      </p:pic>
      <p:cxnSp>
        <p:nvCxnSpPr>
          <p:cNvPr id="18" name="Egyenes összekötő 17">
            <a:extLst>
              <a:ext uri="{FF2B5EF4-FFF2-40B4-BE49-F238E27FC236}">
                <a16:creationId xmlns:a16="http://schemas.microsoft.com/office/drawing/2014/main" id="{2294748E-8299-8F47-BEB8-5C324FB7BA20}"/>
              </a:ext>
            </a:extLst>
          </p:cNvPr>
          <p:cNvCxnSpPr/>
          <p:nvPr/>
        </p:nvCxnSpPr>
        <p:spPr>
          <a:xfrm>
            <a:off x="820165" y="1461020"/>
            <a:ext cx="584387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19" name="Egyenes összekötő 18">
            <a:extLst>
              <a:ext uri="{FF2B5EF4-FFF2-40B4-BE49-F238E27FC236}">
                <a16:creationId xmlns:a16="http://schemas.microsoft.com/office/drawing/2014/main" id="{235B9225-C6D1-864B-B431-AD0420760FBF}"/>
              </a:ext>
            </a:extLst>
          </p:cNvPr>
          <p:cNvCxnSpPr/>
          <p:nvPr/>
        </p:nvCxnSpPr>
        <p:spPr>
          <a:xfrm>
            <a:off x="820165" y="1949089"/>
            <a:ext cx="584387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0" name="Egyenes összekötő 19">
            <a:extLst>
              <a:ext uri="{FF2B5EF4-FFF2-40B4-BE49-F238E27FC236}">
                <a16:creationId xmlns:a16="http://schemas.microsoft.com/office/drawing/2014/main" id="{C097D991-CF34-0A46-9D88-B8100B9C6EE3}"/>
              </a:ext>
            </a:extLst>
          </p:cNvPr>
          <p:cNvCxnSpPr/>
          <p:nvPr/>
        </p:nvCxnSpPr>
        <p:spPr>
          <a:xfrm>
            <a:off x="820165" y="2373658"/>
            <a:ext cx="584387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8EB55C98-F186-AE40-B8E7-1E4A44FE24F5}"/>
              </a:ext>
            </a:extLst>
          </p:cNvPr>
          <p:cNvCxnSpPr/>
          <p:nvPr/>
        </p:nvCxnSpPr>
        <p:spPr>
          <a:xfrm>
            <a:off x="820165" y="3011580"/>
            <a:ext cx="584387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F116E182-E690-CD4D-B2CD-5F80C8471F89}"/>
              </a:ext>
            </a:extLst>
          </p:cNvPr>
          <p:cNvCxnSpPr/>
          <p:nvPr/>
        </p:nvCxnSpPr>
        <p:spPr>
          <a:xfrm>
            <a:off x="820165" y="3811598"/>
            <a:ext cx="584387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A99C4ECA-469F-6E44-AF09-AA04EC7B8012}"/>
              </a:ext>
            </a:extLst>
          </p:cNvPr>
          <p:cNvCxnSpPr/>
          <p:nvPr/>
        </p:nvCxnSpPr>
        <p:spPr>
          <a:xfrm>
            <a:off x="820165" y="4281319"/>
            <a:ext cx="584387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75608B10-4018-E94B-8F2E-B42B28042924}"/>
              </a:ext>
            </a:extLst>
          </p:cNvPr>
          <p:cNvCxnSpPr/>
          <p:nvPr/>
        </p:nvCxnSpPr>
        <p:spPr>
          <a:xfrm>
            <a:off x="820165" y="4791996"/>
            <a:ext cx="584387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05B2EEDA-3CBE-0F4C-BD2E-CA0FAFAC5784}"/>
              </a:ext>
            </a:extLst>
          </p:cNvPr>
          <p:cNvCxnSpPr/>
          <p:nvPr/>
        </p:nvCxnSpPr>
        <p:spPr>
          <a:xfrm>
            <a:off x="820165" y="5243410"/>
            <a:ext cx="584387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28C28B15-69AC-294E-B44A-328AE336B6AE}"/>
              </a:ext>
            </a:extLst>
          </p:cNvPr>
          <p:cNvCxnSpPr/>
          <p:nvPr/>
        </p:nvCxnSpPr>
        <p:spPr>
          <a:xfrm>
            <a:off x="820165" y="6005451"/>
            <a:ext cx="584387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pic>
        <p:nvPicPr>
          <p:cNvPr id="27" name="Kép 26">
            <a:extLst>
              <a:ext uri="{FF2B5EF4-FFF2-40B4-BE49-F238E27FC236}">
                <a16:creationId xmlns:a16="http://schemas.microsoft.com/office/drawing/2014/main" id="{BDBE4A2C-D5FD-F940-A9A7-EC5531AEFF9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775195" y="1140568"/>
            <a:ext cx="4635500" cy="317500"/>
          </a:xfrm>
          <a:prstGeom prst="rect">
            <a:avLst/>
          </a:prstGeom>
        </p:spPr>
      </p:pic>
    </p:spTree>
    <p:extLst>
      <p:ext uri="{BB962C8B-B14F-4D97-AF65-F5344CB8AC3E}">
        <p14:creationId xmlns:p14="http://schemas.microsoft.com/office/powerpoint/2010/main" val="3867712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E6D8645-C310-6E4D-ADF6-40CC5A5C85A9}"/>
              </a:ext>
            </a:extLst>
          </p:cNvPr>
          <p:cNvSpPr>
            <a:spLocks noGrp="1"/>
          </p:cNvSpPr>
          <p:nvPr>
            <p:ph type="title"/>
          </p:nvPr>
        </p:nvSpPr>
        <p:spPr/>
        <p:txBody>
          <a:bodyPr/>
          <a:lstStyle/>
          <a:p>
            <a:endParaRPr lang="en-US"/>
          </a:p>
        </p:txBody>
      </p:sp>
      <p:sp>
        <p:nvSpPr>
          <p:cNvPr id="3" name="Alcím 2">
            <a:extLst>
              <a:ext uri="{FF2B5EF4-FFF2-40B4-BE49-F238E27FC236}">
                <a16:creationId xmlns:a16="http://schemas.microsoft.com/office/drawing/2014/main" id="{CEB9EAE7-27DC-E94B-9835-E767AC46EC37}"/>
              </a:ext>
            </a:extLst>
          </p:cNvPr>
          <p:cNvSpPr>
            <a:spLocks noGrp="1"/>
          </p:cNvSpPr>
          <p:nvPr>
            <p:ph type="subTitle" idx="1"/>
          </p:nvPr>
        </p:nvSpPr>
        <p:spPr/>
        <p:txBody>
          <a:bodyPr/>
          <a:lstStyle/>
          <a:p>
            <a:endParaRPr lang="en-US"/>
          </a:p>
        </p:txBody>
      </p:sp>
      <p:sp>
        <p:nvSpPr>
          <p:cNvPr id="4" name="Szöveg helye 3">
            <a:extLst>
              <a:ext uri="{FF2B5EF4-FFF2-40B4-BE49-F238E27FC236}">
                <a16:creationId xmlns:a16="http://schemas.microsoft.com/office/drawing/2014/main" id="{A9C1C53D-1635-5D43-8C7B-6F1D3BDDE46F}"/>
              </a:ext>
            </a:extLst>
          </p:cNvPr>
          <p:cNvSpPr>
            <a:spLocks noGrp="1"/>
          </p:cNvSpPr>
          <p:nvPr>
            <p:ph type="body" idx="2"/>
          </p:nvPr>
        </p:nvSpPr>
        <p:spPr/>
        <p:txBody>
          <a:bodyPr/>
          <a:lstStyle/>
          <a:p>
            <a:endParaRPr lang="en-US"/>
          </a:p>
        </p:txBody>
      </p:sp>
      <p:pic>
        <p:nvPicPr>
          <p:cNvPr id="5" name="Kép 4">
            <a:extLst>
              <a:ext uri="{FF2B5EF4-FFF2-40B4-BE49-F238E27FC236}">
                <a16:creationId xmlns:a16="http://schemas.microsoft.com/office/drawing/2014/main" id="{9F1C1BD9-3975-554D-AAA9-FD0A07CA28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6072" y="223651"/>
            <a:ext cx="4038600" cy="927100"/>
          </a:xfrm>
          <a:prstGeom prst="rect">
            <a:avLst/>
          </a:prstGeom>
        </p:spPr>
      </p:pic>
      <p:pic>
        <p:nvPicPr>
          <p:cNvPr id="6" name="Kép 5">
            <a:extLst>
              <a:ext uri="{FF2B5EF4-FFF2-40B4-BE49-F238E27FC236}">
                <a16:creationId xmlns:a16="http://schemas.microsoft.com/office/drawing/2014/main" id="{93F0559B-538B-5A4B-8129-C1AE600738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736" y="1595965"/>
            <a:ext cx="4191000" cy="4914900"/>
          </a:xfrm>
          <a:prstGeom prst="rect">
            <a:avLst/>
          </a:prstGeom>
        </p:spPr>
      </p:pic>
      <p:pic>
        <p:nvPicPr>
          <p:cNvPr id="7" name="Kép 6">
            <a:extLst>
              <a:ext uri="{FF2B5EF4-FFF2-40B4-BE49-F238E27FC236}">
                <a16:creationId xmlns:a16="http://schemas.microsoft.com/office/drawing/2014/main" id="{C82458ED-DDCC-904F-B95C-26E368F73A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13005" y="1595965"/>
            <a:ext cx="4051300" cy="342900"/>
          </a:xfrm>
          <a:prstGeom prst="rect">
            <a:avLst/>
          </a:prstGeom>
        </p:spPr>
      </p:pic>
      <p:pic>
        <p:nvPicPr>
          <p:cNvPr id="8" name="Kép 7">
            <a:extLst>
              <a:ext uri="{FF2B5EF4-FFF2-40B4-BE49-F238E27FC236}">
                <a16:creationId xmlns:a16="http://schemas.microsoft.com/office/drawing/2014/main" id="{377DCDD9-EC0F-D14E-B6B7-B16805F8F3B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13005" y="2090551"/>
            <a:ext cx="5753100" cy="393700"/>
          </a:xfrm>
          <a:prstGeom prst="rect">
            <a:avLst/>
          </a:prstGeom>
        </p:spPr>
      </p:pic>
      <p:pic>
        <p:nvPicPr>
          <p:cNvPr id="10" name="Kép 9">
            <a:extLst>
              <a:ext uri="{FF2B5EF4-FFF2-40B4-BE49-F238E27FC236}">
                <a16:creationId xmlns:a16="http://schemas.microsoft.com/office/drawing/2014/main" id="{5325A18B-C180-A14F-BE73-FC29D400658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559225" y="2580202"/>
            <a:ext cx="2921000" cy="324612"/>
          </a:xfrm>
          <a:prstGeom prst="rect">
            <a:avLst/>
          </a:prstGeom>
        </p:spPr>
      </p:pic>
      <p:pic>
        <p:nvPicPr>
          <p:cNvPr id="11" name="Kép 10">
            <a:extLst>
              <a:ext uri="{FF2B5EF4-FFF2-40B4-BE49-F238E27FC236}">
                <a16:creationId xmlns:a16="http://schemas.microsoft.com/office/drawing/2014/main" id="{442598D7-64B1-7E4A-9325-DC950ED95A4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13005" y="3073400"/>
            <a:ext cx="3683000" cy="355600"/>
          </a:xfrm>
          <a:prstGeom prst="rect">
            <a:avLst/>
          </a:prstGeom>
        </p:spPr>
      </p:pic>
      <p:pic>
        <p:nvPicPr>
          <p:cNvPr id="12" name="Kép 11">
            <a:extLst>
              <a:ext uri="{FF2B5EF4-FFF2-40B4-BE49-F238E27FC236}">
                <a16:creationId xmlns:a16="http://schemas.microsoft.com/office/drawing/2014/main" id="{620DAAEB-4BB7-034A-B908-94BF043045F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913005" y="3649849"/>
            <a:ext cx="3568700" cy="368300"/>
          </a:xfrm>
          <a:prstGeom prst="rect">
            <a:avLst/>
          </a:prstGeom>
        </p:spPr>
      </p:pic>
      <p:pic>
        <p:nvPicPr>
          <p:cNvPr id="13" name="Kép 12">
            <a:extLst>
              <a:ext uri="{FF2B5EF4-FFF2-40B4-BE49-F238E27FC236}">
                <a16:creationId xmlns:a16="http://schemas.microsoft.com/office/drawing/2014/main" id="{FEAEC4C0-88FD-1F45-A248-33D22203952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13005" y="4245925"/>
            <a:ext cx="3517900" cy="330200"/>
          </a:xfrm>
          <a:prstGeom prst="rect">
            <a:avLst/>
          </a:prstGeom>
        </p:spPr>
      </p:pic>
      <p:cxnSp>
        <p:nvCxnSpPr>
          <p:cNvPr id="14" name="Egyenes összekötő 13">
            <a:extLst>
              <a:ext uri="{FF2B5EF4-FFF2-40B4-BE49-F238E27FC236}">
                <a16:creationId xmlns:a16="http://schemas.microsoft.com/office/drawing/2014/main" id="{D81B9826-C8BC-5948-A150-27BEE86C4C12}"/>
              </a:ext>
            </a:extLst>
          </p:cNvPr>
          <p:cNvCxnSpPr>
            <a:cxnSpLocks/>
          </p:cNvCxnSpPr>
          <p:nvPr/>
        </p:nvCxnSpPr>
        <p:spPr>
          <a:xfrm>
            <a:off x="576072" y="1595965"/>
            <a:ext cx="4169664"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16" name="Egyenes összekötő 15">
            <a:extLst>
              <a:ext uri="{FF2B5EF4-FFF2-40B4-BE49-F238E27FC236}">
                <a16:creationId xmlns:a16="http://schemas.microsoft.com/office/drawing/2014/main" id="{78608207-D0DD-4D41-AEEC-C4273D3FD271}"/>
              </a:ext>
            </a:extLst>
          </p:cNvPr>
          <p:cNvCxnSpPr>
            <a:cxnSpLocks/>
          </p:cNvCxnSpPr>
          <p:nvPr/>
        </p:nvCxnSpPr>
        <p:spPr>
          <a:xfrm>
            <a:off x="5913005" y="1595965"/>
            <a:ext cx="5724259"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18" name="Egyenes összekötő 17">
            <a:extLst>
              <a:ext uri="{FF2B5EF4-FFF2-40B4-BE49-F238E27FC236}">
                <a16:creationId xmlns:a16="http://schemas.microsoft.com/office/drawing/2014/main" id="{2047F880-AC4E-2449-BCF4-A78CFFAD3E58}"/>
              </a:ext>
            </a:extLst>
          </p:cNvPr>
          <p:cNvCxnSpPr>
            <a:cxnSpLocks/>
          </p:cNvCxnSpPr>
          <p:nvPr/>
        </p:nvCxnSpPr>
        <p:spPr>
          <a:xfrm>
            <a:off x="5913005" y="2090551"/>
            <a:ext cx="5724259"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19" name="Egyenes összekötő 18">
            <a:extLst>
              <a:ext uri="{FF2B5EF4-FFF2-40B4-BE49-F238E27FC236}">
                <a16:creationId xmlns:a16="http://schemas.microsoft.com/office/drawing/2014/main" id="{AC580CC7-3207-DF4D-BA99-7751D553FF98}"/>
              </a:ext>
            </a:extLst>
          </p:cNvPr>
          <p:cNvCxnSpPr>
            <a:cxnSpLocks/>
          </p:cNvCxnSpPr>
          <p:nvPr/>
        </p:nvCxnSpPr>
        <p:spPr>
          <a:xfrm>
            <a:off x="5913005" y="3071915"/>
            <a:ext cx="5724259"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0" name="Egyenes összekötő 19">
            <a:extLst>
              <a:ext uri="{FF2B5EF4-FFF2-40B4-BE49-F238E27FC236}">
                <a16:creationId xmlns:a16="http://schemas.microsoft.com/office/drawing/2014/main" id="{F2999356-4015-6C4F-8FEA-2F5C7B251BFC}"/>
              </a:ext>
            </a:extLst>
          </p:cNvPr>
          <p:cNvCxnSpPr>
            <a:cxnSpLocks/>
          </p:cNvCxnSpPr>
          <p:nvPr/>
        </p:nvCxnSpPr>
        <p:spPr>
          <a:xfrm>
            <a:off x="5913005" y="3659909"/>
            <a:ext cx="5724259"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1" name="Egyenes összekötő 20">
            <a:extLst>
              <a:ext uri="{FF2B5EF4-FFF2-40B4-BE49-F238E27FC236}">
                <a16:creationId xmlns:a16="http://schemas.microsoft.com/office/drawing/2014/main" id="{2695C894-8AEB-B249-8B64-CF2F5746E9C1}"/>
              </a:ext>
            </a:extLst>
          </p:cNvPr>
          <p:cNvCxnSpPr>
            <a:cxnSpLocks/>
          </p:cNvCxnSpPr>
          <p:nvPr/>
        </p:nvCxnSpPr>
        <p:spPr>
          <a:xfrm>
            <a:off x="5913005" y="4245925"/>
            <a:ext cx="5724259"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pic>
        <p:nvPicPr>
          <p:cNvPr id="22" name="Kép 21">
            <a:extLst>
              <a:ext uri="{FF2B5EF4-FFF2-40B4-BE49-F238E27FC236}">
                <a16:creationId xmlns:a16="http://schemas.microsoft.com/office/drawing/2014/main" id="{86C8CFCE-C0D4-8041-BF28-4787FD6BFCE1}"/>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05606" y="1250665"/>
            <a:ext cx="4635500" cy="317500"/>
          </a:xfrm>
          <a:prstGeom prst="rect">
            <a:avLst/>
          </a:prstGeom>
        </p:spPr>
      </p:pic>
    </p:spTree>
    <p:extLst>
      <p:ext uri="{BB962C8B-B14F-4D97-AF65-F5344CB8AC3E}">
        <p14:creationId xmlns:p14="http://schemas.microsoft.com/office/powerpoint/2010/main" val="4190503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26CE61-AE97-214C-BFC5-5BBB2EF2CABA}"/>
              </a:ext>
            </a:extLst>
          </p:cNvPr>
          <p:cNvSpPr>
            <a:spLocks noGrp="1"/>
          </p:cNvSpPr>
          <p:nvPr>
            <p:ph type="title"/>
          </p:nvPr>
        </p:nvSpPr>
        <p:spPr/>
        <p:txBody>
          <a:bodyPr/>
          <a:lstStyle/>
          <a:p>
            <a:endParaRPr lang="en-US"/>
          </a:p>
        </p:txBody>
      </p:sp>
      <p:sp>
        <p:nvSpPr>
          <p:cNvPr id="3" name="Alcím 2">
            <a:extLst>
              <a:ext uri="{FF2B5EF4-FFF2-40B4-BE49-F238E27FC236}">
                <a16:creationId xmlns:a16="http://schemas.microsoft.com/office/drawing/2014/main" id="{BC0CA040-60BF-1C4C-9BD9-2D2FFA836F19}"/>
              </a:ext>
            </a:extLst>
          </p:cNvPr>
          <p:cNvSpPr>
            <a:spLocks noGrp="1"/>
          </p:cNvSpPr>
          <p:nvPr>
            <p:ph type="subTitle" idx="1"/>
          </p:nvPr>
        </p:nvSpPr>
        <p:spPr/>
        <p:txBody>
          <a:bodyPr/>
          <a:lstStyle/>
          <a:p>
            <a:endParaRPr lang="en-US"/>
          </a:p>
        </p:txBody>
      </p:sp>
      <p:sp>
        <p:nvSpPr>
          <p:cNvPr id="4" name="Szöveg helye 3">
            <a:extLst>
              <a:ext uri="{FF2B5EF4-FFF2-40B4-BE49-F238E27FC236}">
                <a16:creationId xmlns:a16="http://schemas.microsoft.com/office/drawing/2014/main" id="{BD8DB84F-BE1A-9143-9B7A-79B86D0DCD5D}"/>
              </a:ext>
            </a:extLst>
          </p:cNvPr>
          <p:cNvSpPr>
            <a:spLocks noGrp="1"/>
          </p:cNvSpPr>
          <p:nvPr>
            <p:ph type="body" idx="2"/>
          </p:nvPr>
        </p:nvSpPr>
        <p:spPr/>
        <p:txBody>
          <a:bodyPr/>
          <a:lstStyle/>
          <a:p>
            <a:endParaRPr lang="en-US"/>
          </a:p>
        </p:txBody>
      </p:sp>
      <p:pic>
        <p:nvPicPr>
          <p:cNvPr id="5" name="Kép 4">
            <a:extLst>
              <a:ext uri="{FF2B5EF4-FFF2-40B4-BE49-F238E27FC236}">
                <a16:creationId xmlns:a16="http://schemas.microsoft.com/office/drawing/2014/main" id="{B80E76C5-A841-C448-B90A-8924A0BBCB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4736" y="477013"/>
            <a:ext cx="8686800" cy="1219200"/>
          </a:xfrm>
          <a:prstGeom prst="rect">
            <a:avLst/>
          </a:prstGeom>
        </p:spPr>
      </p:pic>
      <p:pic>
        <p:nvPicPr>
          <p:cNvPr id="6" name="Kép 5">
            <a:extLst>
              <a:ext uri="{FF2B5EF4-FFF2-40B4-BE49-F238E27FC236}">
                <a16:creationId xmlns:a16="http://schemas.microsoft.com/office/drawing/2014/main" id="{3D0F54DA-FC4D-6E49-A625-40D2DC0F09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4736" y="2076779"/>
            <a:ext cx="3733800" cy="266700"/>
          </a:xfrm>
          <a:prstGeom prst="rect">
            <a:avLst/>
          </a:prstGeom>
        </p:spPr>
      </p:pic>
      <p:pic>
        <p:nvPicPr>
          <p:cNvPr id="7" name="Kép 6">
            <a:extLst>
              <a:ext uri="{FF2B5EF4-FFF2-40B4-BE49-F238E27FC236}">
                <a16:creationId xmlns:a16="http://schemas.microsoft.com/office/drawing/2014/main" id="{B57F7A16-164A-A145-9013-4DA89A50807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4736" y="2524746"/>
            <a:ext cx="3975100" cy="317500"/>
          </a:xfrm>
          <a:prstGeom prst="rect">
            <a:avLst/>
          </a:prstGeom>
        </p:spPr>
      </p:pic>
      <p:pic>
        <p:nvPicPr>
          <p:cNvPr id="8" name="Kép 7">
            <a:extLst>
              <a:ext uri="{FF2B5EF4-FFF2-40B4-BE49-F238E27FC236}">
                <a16:creationId xmlns:a16="http://schemas.microsoft.com/office/drawing/2014/main" id="{C5CBDE63-900F-F648-9D7C-E4B4DC63124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736" y="3023513"/>
            <a:ext cx="3441700" cy="228600"/>
          </a:xfrm>
          <a:prstGeom prst="rect">
            <a:avLst/>
          </a:prstGeom>
        </p:spPr>
      </p:pic>
      <p:pic>
        <p:nvPicPr>
          <p:cNvPr id="9" name="Kép 8">
            <a:extLst>
              <a:ext uri="{FF2B5EF4-FFF2-40B4-BE49-F238E27FC236}">
                <a16:creationId xmlns:a16="http://schemas.microsoft.com/office/drawing/2014/main" id="{9CCDA183-0F58-1040-9BFB-08BBD50C199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4736" y="3445686"/>
            <a:ext cx="3416300" cy="330200"/>
          </a:xfrm>
          <a:prstGeom prst="rect">
            <a:avLst/>
          </a:prstGeom>
        </p:spPr>
      </p:pic>
      <p:pic>
        <p:nvPicPr>
          <p:cNvPr id="10" name="Kép 9">
            <a:extLst>
              <a:ext uri="{FF2B5EF4-FFF2-40B4-BE49-F238E27FC236}">
                <a16:creationId xmlns:a16="http://schemas.microsoft.com/office/drawing/2014/main" id="{EAC207FE-8487-BD4E-A67C-ADCCE2871ED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4736" y="3969459"/>
            <a:ext cx="3276600" cy="292100"/>
          </a:xfrm>
          <a:prstGeom prst="rect">
            <a:avLst/>
          </a:prstGeom>
        </p:spPr>
      </p:pic>
      <p:pic>
        <p:nvPicPr>
          <p:cNvPr id="11" name="Kép 10">
            <a:extLst>
              <a:ext uri="{FF2B5EF4-FFF2-40B4-BE49-F238E27FC236}">
                <a16:creationId xmlns:a16="http://schemas.microsoft.com/office/drawing/2014/main" id="{4D32EAD0-55A3-2C40-A260-B44E02356D0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4736" y="4455132"/>
            <a:ext cx="3441700" cy="584200"/>
          </a:xfrm>
          <a:prstGeom prst="rect">
            <a:avLst/>
          </a:prstGeom>
        </p:spPr>
      </p:pic>
      <p:pic>
        <p:nvPicPr>
          <p:cNvPr id="12" name="Kép 11">
            <a:extLst>
              <a:ext uri="{FF2B5EF4-FFF2-40B4-BE49-F238E27FC236}">
                <a16:creationId xmlns:a16="http://schemas.microsoft.com/office/drawing/2014/main" id="{D26AE0A7-30B5-1F4B-8708-3423D8717EC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4736" y="5226561"/>
            <a:ext cx="3302000" cy="622300"/>
          </a:xfrm>
          <a:prstGeom prst="rect">
            <a:avLst/>
          </a:prstGeom>
        </p:spPr>
      </p:pic>
      <p:pic>
        <p:nvPicPr>
          <p:cNvPr id="13" name="Kép 12">
            <a:extLst>
              <a:ext uri="{FF2B5EF4-FFF2-40B4-BE49-F238E27FC236}">
                <a16:creationId xmlns:a16="http://schemas.microsoft.com/office/drawing/2014/main" id="{62D78EC6-54B5-B647-80CF-CB27D25224F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4736" y="6036090"/>
            <a:ext cx="4038600" cy="317500"/>
          </a:xfrm>
          <a:prstGeom prst="rect">
            <a:avLst/>
          </a:prstGeom>
        </p:spPr>
      </p:pic>
      <p:pic>
        <p:nvPicPr>
          <p:cNvPr id="14" name="Kép 13">
            <a:extLst>
              <a:ext uri="{FF2B5EF4-FFF2-40B4-BE49-F238E27FC236}">
                <a16:creationId xmlns:a16="http://schemas.microsoft.com/office/drawing/2014/main" id="{31D0052E-A763-CC42-AFBD-C78FADD117C4}"/>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096000" y="2076779"/>
            <a:ext cx="3378200" cy="355600"/>
          </a:xfrm>
          <a:prstGeom prst="rect">
            <a:avLst/>
          </a:prstGeom>
        </p:spPr>
      </p:pic>
      <p:pic>
        <p:nvPicPr>
          <p:cNvPr id="15" name="Kép 14">
            <a:extLst>
              <a:ext uri="{FF2B5EF4-FFF2-40B4-BE49-F238E27FC236}">
                <a16:creationId xmlns:a16="http://schemas.microsoft.com/office/drawing/2014/main" id="{7E951003-7A19-B249-8C94-D8294B87DCBD}"/>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096000" y="2524746"/>
            <a:ext cx="3314700" cy="317500"/>
          </a:xfrm>
          <a:prstGeom prst="rect">
            <a:avLst/>
          </a:prstGeom>
        </p:spPr>
      </p:pic>
      <p:pic>
        <p:nvPicPr>
          <p:cNvPr id="16" name="Kép 15">
            <a:extLst>
              <a:ext uri="{FF2B5EF4-FFF2-40B4-BE49-F238E27FC236}">
                <a16:creationId xmlns:a16="http://schemas.microsoft.com/office/drawing/2014/main" id="{A7CEF5E3-14D4-F345-899D-6A2EC799CBA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096000" y="3025770"/>
            <a:ext cx="3327400" cy="355600"/>
          </a:xfrm>
          <a:prstGeom prst="rect">
            <a:avLst/>
          </a:prstGeom>
        </p:spPr>
      </p:pic>
      <p:pic>
        <p:nvPicPr>
          <p:cNvPr id="17" name="Kép 16">
            <a:extLst>
              <a:ext uri="{FF2B5EF4-FFF2-40B4-BE49-F238E27FC236}">
                <a16:creationId xmlns:a16="http://schemas.microsoft.com/office/drawing/2014/main" id="{2446D756-B393-B940-91DA-DEE3A496CFB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6096000" y="3502029"/>
            <a:ext cx="3340100" cy="330201"/>
          </a:xfrm>
          <a:prstGeom prst="rect">
            <a:avLst/>
          </a:prstGeom>
        </p:spPr>
      </p:pic>
      <p:pic>
        <p:nvPicPr>
          <p:cNvPr id="18" name="Kép 17">
            <a:extLst>
              <a:ext uri="{FF2B5EF4-FFF2-40B4-BE49-F238E27FC236}">
                <a16:creationId xmlns:a16="http://schemas.microsoft.com/office/drawing/2014/main" id="{61B6E1F6-996E-1644-8FCE-4C874357CA0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96000" y="3914079"/>
            <a:ext cx="3378200" cy="317500"/>
          </a:xfrm>
          <a:prstGeom prst="rect">
            <a:avLst/>
          </a:prstGeom>
        </p:spPr>
      </p:pic>
      <p:pic>
        <p:nvPicPr>
          <p:cNvPr id="20" name="Kép 19">
            <a:extLst>
              <a:ext uri="{FF2B5EF4-FFF2-40B4-BE49-F238E27FC236}">
                <a16:creationId xmlns:a16="http://schemas.microsoft.com/office/drawing/2014/main" id="{A8286C81-A871-D445-AEA1-9A1EF8AC6445}"/>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8724900" y="4231579"/>
            <a:ext cx="749300" cy="330200"/>
          </a:xfrm>
          <a:prstGeom prst="rect">
            <a:avLst/>
          </a:prstGeom>
        </p:spPr>
      </p:pic>
      <p:pic>
        <p:nvPicPr>
          <p:cNvPr id="21" name="Kép 20">
            <a:extLst>
              <a:ext uri="{FF2B5EF4-FFF2-40B4-BE49-F238E27FC236}">
                <a16:creationId xmlns:a16="http://schemas.microsoft.com/office/drawing/2014/main" id="{4CA265D7-9BEC-8345-BC1C-3DD0620386CE}"/>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705850" y="4549079"/>
            <a:ext cx="787400" cy="304800"/>
          </a:xfrm>
          <a:prstGeom prst="rect">
            <a:avLst/>
          </a:prstGeom>
        </p:spPr>
      </p:pic>
      <p:cxnSp>
        <p:nvCxnSpPr>
          <p:cNvPr id="22" name="Egyenes összekötő 21">
            <a:extLst>
              <a:ext uri="{FF2B5EF4-FFF2-40B4-BE49-F238E27FC236}">
                <a16:creationId xmlns:a16="http://schemas.microsoft.com/office/drawing/2014/main" id="{90507864-A7CD-8749-8046-3A8677E2F536}"/>
              </a:ext>
            </a:extLst>
          </p:cNvPr>
          <p:cNvCxnSpPr>
            <a:cxnSpLocks/>
          </p:cNvCxnSpPr>
          <p:nvPr/>
        </p:nvCxnSpPr>
        <p:spPr>
          <a:xfrm>
            <a:off x="554736" y="2076779"/>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61C91D34-419C-7343-89D6-18E2FD2E769E}"/>
              </a:ext>
            </a:extLst>
          </p:cNvPr>
          <p:cNvCxnSpPr>
            <a:cxnSpLocks/>
          </p:cNvCxnSpPr>
          <p:nvPr/>
        </p:nvCxnSpPr>
        <p:spPr>
          <a:xfrm>
            <a:off x="554736" y="2524746"/>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BC5476EA-DDDA-ED42-9AF5-E61E2EB51822}"/>
              </a:ext>
            </a:extLst>
          </p:cNvPr>
          <p:cNvCxnSpPr>
            <a:cxnSpLocks/>
          </p:cNvCxnSpPr>
          <p:nvPr/>
        </p:nvCxnSpPr>
        <p:spPr>
          <a:xfrm>
            <a:off x="554736" y="3023513"/>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45862AC9-4983-4B40-AEAC-20B83BA3B4C6}"/>
              </a:ext>
            </a:extLst>
          </p:cNvPr>
          <p:cNvCxnSpPr>
            <a:cxnSpLocks/>
          </p:cNvCxnSpPr>
          <p:nvPr/>
        </p:nvCxnSpPr>
        <p:spPr>
          <a:xfrm>
            <a:off x="554736" y="3445686"/>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856B42BC-EC2D-EF4B-93FD-1AE9EAC3515B}"/>
              </a:ext>
            </a:extLst>
          </p:cNvPr>
          <p:cNvCxnSpPr>
            <a:cxnSpLocks/>
          </p:cNvCxnSpPr>
          <p:nvPr/>
        </p:nvCxnSpPr>
        <p:spPr>
          <a:xfrm>
            <a:off x="554736" y="3969459"/>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4881AF17-9254-FF40-A3F1-87AD74193AEC}"/>
              </a:ext>
            </a:extLst>
          </p:cNvPr>
          <p:cNvCxnSpPr>
            <a:cxnSpLocks/>
          </p:cNvCxnSpPr>
          <p:nvPr/>
        </p:nvCxnSpPr>
        <p:spPr>
          <a:xfrm>
            <a:off x="554736" y="4462191"/>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5D15F77B-9732-474D-B772-723B5CA79639}"/>
              </a:ext>
            </a:extLst>
          </p:cNvPr>
          <p:cNvCxnSpPr>
            <a:cxnSpLocks/>
          </p:cNvCxnSpPr>
          <p:nvPr/>
        </p:nvCxnSpPr>
        <p:spPr>
          <a:xfrm>
            <a:off x="554736" y="5226561"/>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30" name="Egyenes összekötő 29">
            <a:extLst>
              <a:ext uri="{FF2B5EF4-FFF2-40B4-BE49-F238E27FC236}">
                <a16:creationId xmlns:a16="http://schemas.microsoft.com/office/drawing/2014/main" id="{E5FFE1AE-93F6-2B46-8329-7A1EB40ADEE1}"/>
              </a:ext>
            </a:extLst>
          </p:cNvPr>
          <p:cNvCxnSpPr>
            <a:cxnSpLocks/>
          </p:cNvCxnSpPr>
          <p:nvPr/>
        </p:nvCxnSpPr>
        <p:spPr>
          <a:xfrm>
            <a:off x="554736" y="6036090"/>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31" name="Egyenes összekötő 30">
            <a:extLst>
              <a:ext uri="{FF2B5EF4-FFF2-40B4-BE49-F238E27FC236}">
                <a16:creationId xmlns:a16="http://schemas.microsoft.com/office/drawing/2014/main" id="{6CF8F6F5-A693-F64D-B3AA-AB908BC8F50F}"/>
              </a:ext>
            </a:extLst>
          </p:cNvPr>
          <p:cNvCxnSpPr>
            <a:cxnSpLocks/>
          </p:cNvCxnSpPr>
          <p:nvPr/>
        </p:nvCxnSpPr>
        <p:spPr>
          <a:xfrm>
            <a:off x="6096000" y="2076779"/>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32" name="Egyenes összekötő 31">
            <a:extLst>
              <a:ext uri="{FF2B5EF4-FFF2-40B4-BE49-F238E27FC236}">
                <a16:creationId xmlns:a16="http://schemas.microsoft.com/office/drawing/2014/main" id="{200B45B8-8F78-6940-BF91-FBD1FEC926E2}"/>
              </a:ext>
            </a:extLst>
          </p:cNvPr>
          <p:cNvCxnSpPr>
            <a:cxnSpLocks/>
          </p:cNvCxnSpPr>
          <p:nvPr/>
        </p:nvCxnSpPr>
        <p:spPr>
          <a:xfrm>
            <a:off x="6096000" y="2524746"/>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33" name="Egyenes összekötő 32">
            <a:extLst>
              <a:ext uri="{FF2B5EF4-FFF2-40B4-BE49-F238E27FC236}">
                <a16:creationId xmlns:a16="http://schemas.microsoft.com/office/drawing/2014/main" id="{4015D9ED-D5E2-164A-B996-F525DFB6CB59}"/>
              </a:ext>
            </a:extLst>
          </p:cNvPr>
          <p:cNvCxnSpPr>
            <a:cxnSpLocks/>
          </p:cNvCxnSpPr>
          <p:nvPr/>
        </p:nvCxnSpPr>
        <p:spPr>
          <a:xfrm>
            <a:off x="6096000" y="3023513"/>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0DB789D1-A83E-3F47-A75F-FDA4BCD7017D}"/>
              </a:ext>
            </a:extLst>
          </p:cNvPr>
          <p:cNvCxnSpPr>
            <a:cxnSpLocks/>
          </p:cNvCxnSpPr>
          <p:nvPr/>
        </p:nvCxnSpPr>
        <p:spPr>
          <a:xfrm>
            <a:off x="6096000" y="3502029"/>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cxnSp>
        <p:nvCxnSpPr>
          <p:cNvPr id="35" name="Egyenes összekötő 34">
            <a:extLst>
              <a:ext uri="{FF2B5EF4-FFF2-40B4-BE49-F238E27FC236}">
                <a16:creationId xmlns:a16="http://schemas.microsoft.com/office/drawing/2014/main" id="{48AD8CF9-185D-2C4E-8709-2D12763D5697}"/>
              </a:ext>
            </a:extLst>
          </p:cNvPr>
          <p:cNvCxnSpPr>
            <a:cxnSpLocks/>
          </p:cNvCxnSpPr>
          <p:nvPr/>
        </p:nvCxnSpPr>
        <p:spPr>
          <a:xfrm>
            <a:off x="6096000" y="3914079"/>
            <a:ext cx="5156516" cy="0"/>
          </a:xfrm>
          <a:prstGeom prst="line">
            <a:avLst/>
          </a:prstGeom>
          <a:ln>
            <a:solidFill>
              <a:srgbClr val="AAAEB7"/>
            </a:solidFill>
          </a:ln>
        </p:spPr>
        <p:style>
          <a:lnRef idx="1">
            <a:schemeClr val="accent1"/>
          </a:lnRef>
          <a:fillRef idx="0">
            <a:schemeClr val="accent1"/>
          </a:fillRef>
          <a:effectRef idx="0">
            <a:schemeClr val="accent1"/>
          </a:effectRef>
          <a:fontRef idx="minor">
            <a:schemeClr val="tx1"/>
          </a:fontRef>
        </p:style>
      </p:cxnSp>
      <p:pic>
        <p:nvPicPr>
          <p:cNvPr id="36" name="Kép 35">
            <a:extLst>
              <a:ext uri="{FF2B5EF4-FFF2-40B4-BE49-F238E27FC236}">
                <a16:creationId xmlns:a16="http://schemas.microsoft.com/office/drawing/2014/main" id="{731FAD64-DDEE-E140-8FF8-0CD02709A7B3}"/>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512510" y="1765629"/>
            <a:ext cx="4635500" cy="317500"/>
          </a:xfrm>
          <a:prstGeom prst="rect">
            <a:avLst/>
          </a:prstGeom>
        </p:spPr>
      </p:pic>
    </p:spTree>
    <p:extLst>
      <p:ext uri="{BB962C8B-B14F-4D97-AF65-F5344CB8AC3E}">
        <p14:creationId xmlns:p14="http://schemas.microsoft.com/office/powerpoint/2010/main" val="414310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aphicFrame>
        <p:nvGraphicFramePr>
          <p:cNvPr id="431" name="Google Shape;431;p100"/>
          <p:cNvGraphicFramePr/>
          <p:nvPr>
            <p:extLst>
              <p:ext uri="{D42A27DB-BD31-4B8C-83A1-F6EECF244321}">
                <p14:modId xmlns:p14="http://schemas.microsoft.com/office/powerpoint/2010/main" val="2849250161"/>
              </p:ext>
            </p:extLst>
          </p:nvPr>
        </p:nvGraphicFramePr>
        <p:xfrm>
          <a:off x="531244" y="1792781"/>
          <a:ext cx="11516377" cy="4572130"/>
        </p:xfrm>
        <a:graphic>
          <a:graphicData uri="http://schemas.openxmlformats.org/drawingml/2006/table">
            <a:tbl>
              <a:tblPr bandRow="1">
                <a:noFill/>
                <a:tableStyleId>{3D9333D9-880C-4C18-8985-9DF0415BDC1E}</a:tableStyleId>
              </a:tblPr>
              <a:tblGrid>
                <a:gridCol w="2490875">
                  <a:extLst>
                    <a:ext uri="{9D8B030D-6E8A-4147-A177-3AD203B41FA5}">
                      <a16:colId xmlns:a16="http://schemas.microsoft.com/office/drawing/2014/main" val="20000"/>
                    </a:ext>
                  </a:extLst>
                </a:gridCol>
                <a:gridCol w="7220675">
                  <a:extLst>
                    <a:ext uri="{9D8B030D-6E8A-4147-A177-3AD203B41FA5}">
                      <a16:colId xmlns:a16="http://schemas.microsoft.com/office/drawing/2014/main" val="20001"/>
                    </a:ext>
                  </a:extLst>
                </a:gridCol>
                <a:gridCol w="1804827">
                  <a:extLst>
                    <a:ext uri="{9D8B030D-6E8A-4147-A177-3AD203B41FA5}">
                      <a16:colId xmlns:a16="http://schemas.microsoft.com/office/drawing/2014/main" val="20002"/>
                    </a:ext>
                  </a:extLst>
                </a:gridCol>
              </a:tblGrid>
              <a:tr h="426175">
                <a:tc>
                  <a:txBody>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Public and private sections</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lt1"/>
                          </a:solidFill>
                          <a:latin typeface="Arial"/>
                          <a:cs typeface="Arial"/>
                          <a:sym typeface="Arial"/>
                        </a:rPr>
                        <a:t>We create a private </a:t>
                      </a:r>
                      <a:r>
                        <a:rPr lang="en-GB" sz="1200" b="0" i="0" u="none" strike="noStrike" cap="none" dirty="0" err="1">
                          <a:solidFill>
                            <a:schemeClr val="lt1"/>
                          </a:solidFill>
                          <a:latin typeface="Arial"/>
                          <a:cs typeface="Arial"/>
                          <a:sym typeface="Arial"/>
                        </a:rPr>
                        <a:t>Wikibase</a:t>
                      </a:r>
                      <a:r>
                        <a:rPr lang="en-GB" sz="1200" b="0" i="0" u="none" strike="noStrike" cap="none" dirty="0">
                          <a:solidFill>
                            <a:schemeClr val="lt1"/>
                          </a:solidFill>
                          <a:latin typeface="Arial"/>
                          <a:cs typeface="Arial"/>
                          <a:sym typeface="Arial"/>
                        </a:rPr>
                        <a:t> instance with strict hierarchical administration, and train ministry administrators.</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extLst>
                  <a:ext uri="{0D108BD9-81ED-4DB2-BD59-A6C34878D82A}">
                    <a16:rowId xmlns:a16="http://schemas.microsoft.com/office/drawing/2014/main" val="10000"/>
                  </a:ext>
                </a:extLst>
              </a:tr>
              <a:tr h="457250">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Automated data collection</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lt1"/>
                          </a:solidFill>
                          <a:latin typeface="Arial"/>
                          <a:cs typeface="Arial"/>
                          <a:sym typeface="Arial"/>
                        </a:rPr>
                        <a:t>We start first with automated data collection in music, and gradually extend the scope to other sectors.</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457250">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Manual registration of entities</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lt1"/>
                          </a:solidFill>
                          <a:latin typeface="Arial"/>
                          <a:cs typeface="Arial"/>
                          <a:sym typeface="Arial"/>
                        </a:rPr>
                        <a:t>Manual data entry will be possible from deployment day.</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extLst>
                  <a:ext uri="{0D108BD9-81ED-4DB2-BD59-A6C34878D82A}">
                    <a16:rowId xmlns:a16="http://schemas.microsoft.com/office/drawing/2014/main" val="10002"/>
                  </a:ext>
                </a:extLst>
              </a:tr>
              <a:tr h="426175">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Categorization of entities by cultural sectors</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lt1"/>
                          </a:solidFill>
                          <a:latin typeface="Arial"/>
                          <a:cs typeface="Arial"/>
                          <a:sym typeface="Arial"/>
                        </a:rPr>
                        <a:t>We will create an initial taxonomy that we will align with international ontology standards in several iterations.</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426175">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lt1"/>
                          </a:solidFill>
                          <a:latin typeface="Arial"/>
                          <a:ea typeface="Arial"/>
                          <a:cs typeface="Arial"/>
                          <a:sym typeface="Arial"/>
                        </a:rPr>
                        <a:t>Import and export of data</a:t>
                      </a:r>
                      <a:endParaRPr sz="1400" u="none" strike="noStrike" cap="none"/>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lt1"/>
                          </a:solidFill>
                          <a:latin typeface="Arial"/>
                          <a:cs typeface="Arial"/>
                          <a:sym typeface="Arial"/>
                        </a:rPr>
                        <a:t>Initially we support Excel, CSV, RDF, export/import, and import from music databases. In subsequent months we build tools for existing fixed-schema RMDBS systems in SQL as needed.</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extLst>
                  <a:ext uri="{0D108BD9-81ED-4DB2-BD59-A6C34878D82A}">
                    <a16:rowId xmlns:a16="http://schemas.microsoft.com/office/drawing/2014/main" val="10004"/>
                  </a:ext>
                </a:extLst>
              </a:tr>
              <a:tr h="457250">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lt1"/>
                          </a:solidFill>
                          <a:latin typeface="Arial"/>
                          <a:ea typeface="Arial"/>
                          <a:cs typeface="Arial"/>
                          <a:sym typeface="Arial"/>
                        </a:rPr>
                        <a:t>Output data for managerial decision-making</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lt1"/>
                          </a:solidFill>
                          <a:latin typeface="Arial"/>
                          <a:ea typeface="Arial"/>
                          <a:cs typeface="Arial"/>
                          <a:sym typeface="Arial"/>
                        </a:rPr>
                        <a:t>Managerial decisions data will be available once the system is reasonably well populated, around M3.</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426175">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lt1"/>
                          </a:solidFill>
                          <a:latin typeface="Arial"/>
                          <a:ea typeface="Arial"/>
                          <a:cs typeface="Arial"/>
                          <a:sym typeface="Arial"/>
                        </a:rPr>
                        <a:t>Dynamic pages, widgets</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lt1"/>
                          </a:solidFill>
                          <a:latin typeface="Arial"/>
                          <a:cs typeface="Arial"/>
                          <a:sym typeface="Arial"/>
                        </a:rPr>
                        <a:t>Dynamic pages, dashboards, widgets can be developed in early phases but we believe that sufficient experience with managerial data is needed to design lasting, user-friendly dynamic applications.</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E6"/>
                    </a:solidFill>
                  </a:tcPr>
                </a:tc>
                <a:extLst>
                  <a:ext uri="{0D108BD9-81ED-4DB2-BD59-A6C34878D82A}">
                    <a16:rowId xmlns:a16="http://schemas.microsoft.com/office/drawing/2014/main" val="10006"/>
                  </a:ext>
                </a:extLst>
              </a:tr>
              <a:tr h="457250">
                <a:tc>
                  <a:txBody>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lt1"/>
                          </a:solidFill>
                          <a:latin typeface="Arial"/>
                          <a:ea typeface="Arial"/>
                          <a:cs typeface="Arial"/>
                          <a:sym typeface="Arial"/>
                        </a:rPr>
                        <a:t>Automated processing of statistical results</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lt1"/>
                          </a:solidFill>
                          <a:latin typeface="Arial"/>
                          <a:cs typeface="Arial"/>
                          <a:sym typeface="Arial"/>
                        </a:rPr>
                        <a:t>Our systems use the novel EU/UN methodology for extending official governmental statistics with satellites. We create “official” quality statistical output with our own peer-reviewed, open-source software.</a:t>
                      </a: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dirty="0">
                        <a:solidFill>
                          <a:schemeClr val="lt1"/>
                        </a:solidFill>
                        <a:latin typeface="Arial"/>
                        <a:ea typeface="Arial"/>
                        <a:cs typeface="Arial"/>
                        <a:sym typeface="Aria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7"/>
                  </a:ext>
                </a:extLst>
              </a:tr>
              <a:tr h="457250">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1" i="0" u="none" strike="noStrike" cap="none" dirty="0">
                          <a:solidFill>
                            <a:schemeClr val="lt1"/>
                          </a:solidFill>
                          <a:latin typeface="Arial"/>
                          <a:ea typeface="Arial"/>
                          <a:cs typeface="Arial"/>
                          <a:sym typeface="Arial"/>
                        </a:rPr>
                        <a:t>Trustworthy AI</a:t>
                      </a:r>
                      <a:endParaRPr lang="en-US" sz="1400" b="1" u="none" strike="noStrike" cap="none" dirty="0"/>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chemeClr val="lt1"/>
                          </a:solidFill>
                          <a:latin typeface="Arial"/>
                          <a:cs typeface="Arial"/>
                          <a:sym typeface="Arial"/>
                        </a:rPr>
                        <a:t>Our system works as an explicit knowledge base (as defined by the EU AI Act) and we extend its functionality with trustworthy AI functions to improve data quality and knowledge coverage.</a:t>
                      </a:r>
                      <a:endParaRPr sz="1200" b="0" i="0" u="none" strike="noStrike" cap="none" dirty="0">
                        <a:solidFill>
                          <a:schemeClr val="lt1"/>
                        </a:solidFill>
                        <a:latin typeface="Arial"/>
                        <a:cs typeface="Arial"/>
                        <a:sym typeface="Arial"/>
                      </a:endParaRPr>
                    </a:p>
                  </a:txBody>
                  <a:tcPr marL="91450" marR="91450" marT="45725" marB="4572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r" rtl="0">
                        <a:lnSpc>
                          <a:spcPct val="100000"/>
                        </a:lnSpc>
                        <a:spcBef>
                          <a:spcPts val="0"/>
                        </a:spcBef>
                        <a:spcAft>
                          <a:spcPts val="0"/>
                        </a:spcAft>
                        <a:buClr>
                          <a:srgbClr val="000000"/>
                        </a:buClr>
                        <a:buSzPts val="1200"/>
                        <a:buFont typeface="Arial"/>
                        <a:buNone/>
                      </a:pPr>
                      <a:endParaRPr sz="1200" u="none" strike="noStrike" cap="none" dirty="0">
                        <a:solidFill>
                          <a:schemeClr val="lt1"/>
                        </a:solidFill>
                        <a:latin typeface="Arial"/>
                        <a:ea typeface="Arial"/>
                        <a:cs typeface="Arial"/>
                        <a:sym typeface="Arial"/>
                      </a:endParaRPr>
                    </a:p>
                  </a:txBody>
                  <a:tcPr marL="91450" marR="91450" marT="45725" marB="457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3400236235"/>
                  </a:ext>
                </a:extLst>
              </a:tr>
            </a:tbl>
          </a:graphicData>
        </a:graphic>
      </p:graphicFrame>
      <p:sp>
        <p:nvSpPr>
          <p:cNvPr id="432" name="Google Shape;432;p100"/>
          <p:cNvSpPr/>
          <p:nvPr/>
        </p:nvSpPr>
        <p:spPr>
          <a:xfrm>
            <a:off x="10050960" y="1891337"/>
            <a:ext cx="288000" cy="2880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23DD84"/>
              </a:highlight>
              <a:latin typeface="Arial"/>
              <a:ea typeface="Arial"/>
              <a:cs typeface="Arial"/>
              <a:sym typeface="Arial"/>
            </a:endParaRPr>
          </a:p>
        </p:txBody>
      </p:sp>
      <p:sp>
        <p:nvSpPr>
          <p:cNvPr id="433" name="Google Shape;433;p100"/>
          <p:cNvSpPr/>
          <p:nvPr/>
        </p:nvSpPr>
        <p:spPr>
          <a:xfrm>
            <a:off x="10589980" y="1891337"/>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4" name="Google Shape;434;p100"/>
          <p:cNvSpPr/>
          <p:nvPr/>
        </p:nvSpPr>
        <p:spPr>
          <a:xfrm>
            <a:off x="11129000" y="1891337"/>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5" name="Google Shape;435;p100"/>
          <p:cNvSpPr/>
          <p:nvPr/>
        </p:nvSpPr>
        <p:spPr>
          <a:xfrm>
            <a:off x="10050960" y="2363625"/>
            <a:ext cx="288000" cy="2880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6" name="Google Shape;436;p100"/>
          <p:cNvSpPr/>
          <p:nvPr/>
        </p:nvSpPr>
        <p:spPr>
          <a:xfrm>
            <a:off x="10589980" y="2363625"/>
            <a:ext cx="288000" cy="288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7" name="Google Shape;437;p100"/>
          <p:cNvSpPr/>
          <p:nvPr/>
        </p:nvSpPr>
        <p:spPr>
          <a:xfrm>
            <a:off x="11129000" y="2363625"/>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100"/>
          <p:cNvSpPr/>
          <p:nvPr/>
        </p:nvSpPr>
        <p:spPr>
          <a:xfrm>
            <a:off x="10050960" y="2852448"/>
            <a:ext cx="288000" cy="2880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9" name="Google Shape;439;p100"/>
          <p:cNvSpPr/>
          <p:nvPr/>
        </p:nvSpPr>
        <p:spPr>
          <a:xfrm>
            <a:off x="10589980" y="2852448"/>
            <a:ext cx="288000" cy="288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100"/>
          <p:cNvSpPr/>
          <p:nvPr/>
        </p:nvSpPr>
        <p:spPr>
          <a:xfrm>
            <a:off x="11129000" y="2852448"/>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1" name="Google Shape;441;p100"/>
          <p:cNvSpPr/>
          <p:nvPr/>
        </p:nvSpPr>
        <p:spPr>
          <a:xfrm>
            <a:off x="10050960" y="3376610"/>
            <a:ext cx="288000" cy="2880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100"/>
          <p:cNvSpPr/>
          <p:nvPr/>
        </p:nvSpPr>
        <p:spPr>
          <a:xfrm>
            <a:off x="10589980" y="3376610"/>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3" name="Google Shape;443;p100"/>
          <p:cNvSpPr/>
          <p:nvPr/>
        </p:nvSpPr>
        <p:spPr>
          <a:xfrm>
            <a:off x="11129000" y="3376610"/>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4" name="Google Shape;444;p100"/>
          <p:cNvSpPr/>
          <p:nvPr/>
        </p:nvSpPr>
        <p:spPr>
          <a:xfrm>
            <a:off x="10037513" y="3852646"/>
            <a:ext cx="288000" cy="288000"/>
          </a:xfrm>
          <a:prstGeom prst="ellipse">
            <a:avLst/>
          </a:prstGeom>
          <a:solidFill>
            <a:srgbClr val="061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sng" strike="noStrike" cap="none" dirty="0">
              <a:solidFill>
                <a:schemeClr val="lt1"/>
              </a:solidFill>
              <a:latin typeface="Arial"/>
              <a:ea typeface="Arial"/>
              <a:cs typeface="Arial"/>
              <a:sym typeface="Arial"/>
            </a:endParaRPr>
          </a:p>
        </p:txBody>
      </p:sp>
      <p:sp>
        <p:nvSpPr>
          <p:cNvPr id="445" name="Google Shape;445;p100"/>
          <p:cNvSpPr/>
          <p:nvPr/>
        </p:nvSpPr>
        <p:spPr>
          <a:xfrm>
            <a:off x="10581015" y="3852646"/>
            <a:ext cx="288000" cy="288000"/>
          </a:xfrm>
          <a:prstGeom prst="ellipse">
            <a:avLst/>
          </a:prstGeom>
          <a:solidFill>
            <a:srgbClr val="31DA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6" name="Google Shape;446;p100"/>
          <p:cNvSpPr/>
          <p:nvPr/>
        </p:nvSpPr>
        <p:spPr>
          <a:xfrm>
            <a:off x="11124517" y="3852646"/>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7" name="Google Shape;447;p100"/>
          <p:cNvSpPr/>
          <p:nvPr/>
        </p:nvSpPr>
        <p:spPr>
          <a:xfrm>
            <a:off x="10050960" y="4296598"/>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8" name="Google Shape;448;p100"/>
          <p:cNvSpPr/>
          <p:nvPr/>
        </p:nvSpPr>
        <p:spPr>
          <a:xfrm>
            <a:off x="10589980" y="4296598"/>
            <a:ext cx="288000" cy="288000"/>
          </a:xfrm>
          <a:prstGeom prst="ellipse">
            <a:avLst/>
          </a:prstGeom>
          <a:solidFill>
            <a:srgbClr val="061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9" name="Google Shape;449;p100"/>
          <p:cNvSpPr/>
          <p:nvPr/>
        </p:nvSpPr>
        <p:spPr>
          <a:xfrm>
            <a:off x="11129000" y="4296598"/>
            <a:ext cx="288000" cy="2880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0" name="Google Shape;450;p100"/>
          <p:cNvSpPr/>
          <p:nvPr/>
        </p:nvSpPr>
        <p:spPr>
          <a:xfrm>
            <a:off x="10050960" y="4820760"/>
            <a:ext cx="288000" cy="288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1" name="Google Shape;451;p100"/>
          <p:cNvSpPr/>
          <p:nvPr/>
        </p:nvSpPr>
        <p:spPr>
          <a:xfrm>
            <a:off x="10589980" y="4820760"/>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2" name="Google Shape;452;p100"/>
          <p:cNvSpPr/>
          <p:nvPr/>
        </p:nvSpPr>
        <p:spPr>
          <a:xfrm>
            <a:off x="11129000" y="4820760"/>
            <a:ext cx="288000" cy="288000"/>
          </a:xfrm>
          <a:prstGeom prst="ellipse">
            <a:avLst/>
          </a:prstGeom>
          <a:solidFill>
            <a:srgbClr val="061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3" name="Google Shape;453;p100"/>
          <p:cNvSpPr/>
          <p:nvPr/>
        </p:nvSpPr>
        <p:spPr>
          <a:xfrm>
            <a:off x="10050960" y="5344922"/>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4" name="Google Shape;454;p100"/>
          <p:cNvSpPr/>
          <p:nvPr/>
        </p:nvSpPr>
        <p:spPr>
          <a:xfrm>
            <a:off x="10589980" y="5344922"/>
            <a:ext cx="288000" cy="288000"/>
          </a:xfrm>
          <a:prstGeom prst="ellipse">
            <a:avLst/>
          </a:prstGeom>
          <a:solidFill>
            <a:srgbClr val="31DA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DC00"/>
              </a:solidFill>
              <a:highlight>
                <a:srgbClr val="FFDC00"/>
              </a:highlight>
              <a:latin typeface="Arial"/>
              <a:ea typeface="Arial"/>
              <a:cs typeface="Arial"/>
              <a:sym typeface="Arial"/>
            </a:endParaRPr>
          </a:p>
        </p:txBody>
      </p:sp>
      <p:sp>
        <p:nvSpPr>
          <p:cNvPr id="455" name="Google Shape;455;p100"/>
          <p:cNvSpPr/>
          <p:nvPr/>
        </p:nvSpPr>
        <p:spPr>
          <a:xfrm>
            <a:off x="11129000" y="5344922"/>
            <a:ext cx="288000" cy="288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9" name="Google Shape;459;p100"/>
          <p:cNvSpPr/>
          <p:nvPr/>
        </p:nvSpPr>
        <p:spPr>
          <a:xfrm>
            <a:off x="10050960" y="5783650"/>
            <a:ext cx="288000" cy="288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0" name="Google Shape;460;p100"/>
          <p:cNvSpPr/>
          <p:nvPr/>
        </p:nvSpPr>
        <p:spPr>
          <a:xfrm>
            <a:off x="10589980" y="5783650"/>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1" name="Google Shape;461;p100"/>
          <p:cNvSpPr/>
          <p:nvPr/>
        </p:nvSpPr>
        <p:spPr>
          <a:xfrm>
            <a:off x="11129000" y="5783650"/>
            <a:ext cx="288000" cy="2880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2" name="Google Shape;462;p100"/>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dirty="0"/>
              <a:t>We are able to meet most requirements in the first 2 months</a:t>
            </a:r>
            <a:endParaRPr dirty="0"/>
          </a:p>
        </p:txBody>
      </p:sp>
      <p:sp>
        <p:nvSpPr>
          <p:cNvPr id="463" name="Google Shape;463;p100"/>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300"/>
              </a:spcBef>
              <a:spcAft>
                <a:spcPts val="0"/>
              </a:spcAft>
              <a:buSzPts val="1800"/>
              <a:buNone/>
            </a:pPr>
            <a:r>
              <a:rPr lang="en-GB" dirty="0"/>
              <a:t>Most features will be available in the first months, some will be deployed around M3 or later</a:t>
            </a:r>
            <a:endParaRPr dirty="0"/>
          </a:p>
        </p:txBody>
      </p:sp>
      <p:sp>
        <p:nvSpPr>
          <p:cNvPr id="465" name="Google Shape;465;p100"/>
          <p:cNvSpPr txBox="1"/>
          <p:nvPr/>
        </p:nvSpPr>
        <p:spPr>
          <a:xfrm>
            <a:off x="554736" y="6462205"/>
            <a:ext cx="2017983" cy="31449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r>
              <a:rPr lang="en-GB" sz="900" b="0" i="0" u="none" strike="noStrike" cap="none" dirty="0">
                <a:solidFill>
                  <a:srgbClr val="062032"/>
                </a:solidFill>
                <a:latin typeface="Arial"/>
                <a:ea typeface="Arial"/>
                <a:cs typeface="Arial"/>
                <a:sym typeface="Arial"/>
              </a:rPr>
              <a:t>Source: Based on open call</a:t>
            </a:r>
            <a:endParaRPr sz="900" b="0" i="0" u="none" strike="noStrike" cap="none" dirty="0">
              <a:solidFill>
                <a:srgbClr val="062032"/>
              </a:solidFill>
              <a:latin typeface="Arial"/>
              <a:ea typeface="Arial"/>
              <a:cs typeface="Arial"/>
              <a:sym typeface="Arial"/>
            </a:endParaRPr>
          </a:p>
        </p:txBody>
      </p:sp>
      <p:sp>
        <p:nvSpPr>
          <p:cNvPr id="4" name="Text Placeholder 3">
            <a:extLst>
              <a:ext uri="{FF2B5EF4-FFF2-40B4-BE49-F238E27FC236}">
                <a16:creationId xmlns:a16="http://schemas.microsoft.com/office/drawing/2014/main" id="{FF9F6E62-F330-D441-0433-DA3FB5C45136}"/>
              </a:ext>
            </a:extLst>
          </p:cNvPr>
          <p:cNvSpPr>
            <a:spLocks noGrp="1"/>
          </p:cNvSpPr>
          <p:nvPr>
            <p:ph type="body" idx="2"/>
          </p:nvPr>
        </p:nvSpPr>
        <p:spPr>
          <a:xfrm>
            <a:off x="7630160" y="81304"/>
            <a:ext cx="4007104" cy="161583"/>
          </a:xfrm>
        </p:spPr>
        <p:txBody>
          <a:bodyPr/>
          <a:lstStyle/>
          <a:p>
            <a:r>
              <a:rPr lang="en-GB" dirty="0"/>
              <a:t>Reprex: Slovak Cultural Dataspace</a:t>
            </a:r>
          </a:p>
        </p:txBody>
      </p:sp>
      <p:sp>
        <p:nvSpPr>
          <p:cNvPr id="34" name="Google Shape;434;p100">
            <a:extLst>
              <a:ext uri="{FF2B5EF4-FFF2-40B4-BE49-F238E27FC236}">
                <a16:creationId xmlns:a16="http://schemas.microsoft.com/office/drawing/2014/main" id="{20BB6532-93E0-3B40-B0A8-5531A51543A6}"/>
              </a:ext>
            </a:extLst>
          </p:cNvPr>
          <p:cNvSpPr/>
          <p:nvPr/>
        </p:nvSpPr>
        <p:spPr>
          <a:xfrm>
            <a:off x="11668019" y="1891337"/>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 name="Google Shape;437;p100">
            <a:extLst>
              <a:ext uri="{FF2B5EF4-FFF2-40B4-BE49-F238E27FC236}">
                <a16:creationId xmlns:a16="http://schemas.microsoft.com/office/drawing/2014/main" id="{99A5D61B-1790-E34D-A29A-0ADF42FB0043}"/>
              </a:ext>
            </a:extLst>
          </p:cNvPr>
          <p:cNvSpPr/>
          <p:nvPr/>
        </p:nvSpPr>
        <p:spPr>
          <a:xfrm>
            <a:off x="11668019" y="2363625"/>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 name="Google Shape;440;p100">
            <a:extLst>
              <a:ext uri="{FF2B5EF4-FFF2-40B4-BE49-F238E27FC236}">
                <a16:creationId xmlns:a16="http://schemas.microsoft.com/office/drawing/2014/main" id="{3A08D94A-96CE-D54D-B42D-0B2D5A7E73FB}"/>
              </a:ext>
            </a:extLst>
          </p:cNvPr>
          <p:cNvSpPr/>
          <p:nvPr/>
        </p:nvSpPr>
        <p:spPr>
          <a:xfrm>
            <a:off x="11668019" y="2852448"/>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 name="Google Shape;443;p100">
            <a:extLst>
              <a:ext uri="{FF2B5EF4-FFF2-40B4-BE49-F238E27FC236}">
                <a16:creationId xmlns:a16="http://schemas.microsoft.com/office/drawing/2014/main" id="{B044F91E-F746-F04B-8BB7-8CE1DC4095A1}"/>
              </a:ext>
            </a:extLst>
          </p:cNvPr>
          <p:cNvSpPr/>
          <p:nvPr/>
        </p:nvSpPr>
        <p:spPr>
          <a:xfrm>
            <a:off x="11668019" y="3376610"/>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 name="Google Shape;446;p100">
            <a:extLst>
              <a:ext uri="{FF2B5EF4-FFF2-40B4-BE49-F238E27FC236}">
                <a16:creationId xmlns:a16="http://schemas.microsoft.com/office/drawing/2014/main" id="{31B81FBB-C6ED-E24F-B0CB-A93727143A59}"/>
              </a:ext>
            </a:extLst>
          </p:cNvPr>
          <p:cNvSpPr/>
          <p:nvPr/>
        </p:nvSpPr>
        <p:spPr>
          <a:xfrm>
            <a:off x="11668019" y="3852646"/>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 name="Google Shape;449;p100">
            <a:extLst>
              <a:ext uri="{FF2B5EF4-FFF2-40B4-BE49-F238E27FC236}">
                <a16:creationId xmlns:a16="http://schemas.microsoft.com/office/drawing/2014/main" id="{441D9C31-C474-9A44-910E-D99891647F21}"/>
              </a:ext>
            </a:extLst>
          </p:cNvPr>
          <p:cNvSpPr/>
          <p:nvPr/>
        </p:nvSpPr>
        <p:spPr>
          <a:xfrm>
            <a:off x="11668019" y="4296598"/>
            <a:ext cx="288000" cy="288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 name="Google Shape;452;p100">
            <a:extLst>
              <a:ext uri="{FF2B5EF4-FFF2-40B4-BE49-F238E27FC236}">
                <a16:creationId xmlns:a16="http://schemas.microsoft.com/office/drawing/2014/main" id="{1F56F6DF-02DF-D04D-B988-C69C75588060}"/>
              </a:ext>
            </a:extLst>
          </p:cNvPr>
          <p:cNvSpPr/>
          <p:nvPr/>
        </p:nvSpPr>
        <p:spPr>
          <a:xfrm>
            <a:off x="11668019" y="4820760"/>
            <a:ext cx="288000" cy="288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 name="Google Shape;455;p100">
            <a:extLst>
              <a:ext uri="{FF2B5EF4-FFF2-40B4-BE49-F238E27FC236}">
                <a16:creationId xmlns:a16="http://schemas.microsoft.com/office/drawing/2014/main" id="{002A2980-8D2E-3E44-8982-A4FE9DD9F494}"/>
              </a:ext>
            </a:extLst>
          </p:cNvPr>
          <p:cNvSpPr/>
          <p:nvPr/>
        </p:nvSpPr>
        <p:spPr>
          <a:xfrm>
            <a:off x="11668019" y="5344922"/>
            <a:ext cx="288000" cy="288000"/>
          </a:xfrm>
          <a:prstGeom prst="ellipse">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 name="Google Shape;461;p100">
            <a:extLst>
              <a:ext uri="{FF2B5EF4-FFF2-40B4-BE49-F238E27FC236}">
                <a16:creationId xmlns:a16="http://schemas.microsoft.com/office/drawing/2014/main" id="{A351F3CE-D265-314E-A8BA-50FE26252B93}"/>
              </a:ext>
            </a:extLst>
          </p:cNvPr>
          <p:cNvSpPr/>
          <p:nvPr/>
        </p:nvSpPr>
        <p:spPr>
          <a:xfrm>
            <a:off x="11668019" y="5783650"/>
            <a:ext cx="288000" cy="288000"/>
          </a:xfrm>
          <a:prstGeom prst="ellipse">
            <a:avLst/>
          </a:prstGeom>
          <a:solidFill>
            <a:srgbClr val="061E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 name="Google Shape;432;p100">
            <a:extLst>
              <a:ext uri="{FF2B5EF4-FFF2-40B4-BE49-F238E27FC236}">
                <a16:creationId xmlns:a16="http://schemas.microsoft.com/office/drawing/2014/main" id="{478A6637-AB86-2741-A4C2-DC66947ABAE4}"/>
              </a:ext>
            </a:extLst>
          </p:cNvPr>
          <p:cNvSpPr/>
          <p:nvPr/>
        </p:nvSpPr>
        <p:spPr>
          <a:xfrm>
            <a:off x="4127118" y="6468766"/>
            <a:ext cx="288000" cy="2880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23DD84"/>
              </a:highlight>
              <a:latin typeface="Arial"/>
              <a:ea typeface="Arial"/>
              <a:cs typeface="Arial"/>
              <a:sym typeface="Arial"/>
            </a:endParaRPr>
          </a:p>
        </p:txBody>
      </p:sp>
      <p:sp>
        <p:nvSpPr>
          <p:cNvPr id="45" name="Google Shape;433;p100">
            <a:extLst>
              <a:ext uri="{FF2B5EF4-FFF2-40B4-BE49-F238E27FC236}">
                <a16:creationId xmlns:a16="http://schemas.microsoft.com/office/drawing/2014/main" id="{579885F7-5E9E-6748-8E03-B7A24A3AD564}"/>
              </a:ext>
            </a:extLst>
          </p:cNvPr>
          <p:cNvSpPr/>
          <p:nvPr/>
        </p:nvSpPr>
        <p:spPr>
          <a:xfrm>
            <a:off x="5667534" y="6468766"/>
            <a:ext cx="288000" cy="288000"/>
          </a:xfrm>
          <a:prstGeom prst="ellipse">
            <a:avLst/>
          </a:prstGeom>
          <a:solidFill>
            <a:srgbClr val="31DA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 name="Google Shape;434;p100">
            <a:extLst>
              <a:ext uri="{FF2B5EF4-FFF2-40B4-BE49-F238E27FC236}">
                <a16:creationId xmlns:a16="http://schemas.microsoft.com/office/drawing/2014/main" id="{C637C7E9-46E3-EC46-A9CF-607FB69CF99C}"/>
              </a:ext>
            </a:extLst>
          </p:cNvPr>
          <p:cNvSpPr/>
          <p:nvPr/>
        </p:nvSpPr>
        <p:spPr>
          <a:xfrm>
            <a:off x="7032954" y="6468766"/>
            <a:ext cx="288000" cy="2880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 name="Szövegdoboz 2">
            <a:extLst>
              <a:ext uri="{FF2B5EF4-FFF2-40B4-BE49-F238E27FC236}">
                <a16:creationId xmlns:a16="http://schemas.microsoft.com/office/drawing/2014/main" id="{AD19F619-360D-4740-B49E-C59CFE336C40}"/>
              </a:ext>
            </a:extLst>
          </p:cNvPr>
          <p:cNvSpPr txBox="1"/>
          <p:nvPr/>
        </p:nvSpPr>
        <p:spPr>
          <a:xfrm>
            <a:off x="3299574" y="6458878"/>
            <a:ext cx="841897" cy="307777"/>
          </a:xfrm>
          <a:prstGeom prst="rect">
            <a:avLst/>
          </a:prstGeom>
          <a:noFill/>
        </p:spPr>
        <p:txBody>
          <a:bodyPr wrap="none" rtlCol="0">
            <a:spAutoFit/>
          </a:bodyPr>
          <a:lstStyle/>
          <a:p>
            <a:r>
              <a:rPr lang="en-US" dirty="0"/>
              <a:t>Phase 1</a:t>
            </a:r>
          </a:p>
        </p:txBody>
      </p:sp>
      <p:sp>
        <p:nvSpPr>
          <p:cNvPr id="49" name="Szövegdoboz 48">
            <a:extLst>
              <a:ext uri="{FF2B5EF4-FFF2-40B4-BE49-F238E27FC236}">
                <a16:creationId xmlns:a16="http://schemas.microsoft.com/office/drawing/2014/main" id="{638ED807-4C5C-B948-81AB-FBAAB790D5A8}"/>
              </a:ext>
            </a:extLst>
          </p:cNvPr>
          <p:cNvSpPr txBox="1"/>
          <p:nvPr/>
        </p:nvSpPr>
        <p:spPr>
          <a:xfrm>
            <a:off x="4868326" y="6458878"/>
            <a:ext cx="841897" cy="307777"/>
          </a:xfrm>
          <a:prstGeom prst="rect">
            <a:avLst/>
          </a:prstGeom>
          <a:noFill/>
        </p:spPr>
        <p:txBody>
          <a:bodyPr wrap="none" rtlCol="0">
            <a:spAutoFit/>
          </a:bodyPr>
          <a:lstStyle/>
          <a:p>
            <a:r>
              <a:rPr lang="en-US" dirty="0"/>
              <a:t>Phase 2</a:t>
            </a:r>
          </a:p>
        </p:txBody>
      </p:sp>
      <p:sp>
        <p:nvSpPr>
          <p:cNvPr id="50" name="Szövegdoboz 49">
            <a:extLst>
              <a:ext uri="{FF2B5EF4-FFF2-40B4-BE49-F238E27FC236}">
                <a16:creationId xmlns:a16="http://schemas.microsoft.com/office/drawing/2014/main" id="{43AE26D4-14CB-5F46-9EAF-A8F2D8006061}"/>
              </a:ext>
            </a:extLst>
          </p:cNvPr>
          <p:cNvSpPr txBox="1"/>
          <p:nvPr/>
        </p:nvSpPr>
        <p:spPr>
          <a:xfrm>
            <a:off x="6231676" y="6458878"/>
            <a:ext cx="841897" cy="307777"/>
          </a:xfrm>
          <a:prstGeom prst="rect">
            <a:avLst/>
          </a:prstGeom>
          <a:noFill/>
        </p:spPr>
        <p:txBody>
          <a:bodyPr wrap="none" rtlCol="0">
            <a:spAutoFit/>
          </a:bodyPr>
          <a:lstStyle/>
          <a:p>
            <a:r>
              <a:rPr lang="en-US" dirty="0"/>
              <a:t>Phase 3</a:t>
            </a:r>
          </a:p>
        </p:txBody>
      </p:sp>
      <p:sp>
        <p:nvSpPr>
          <p:cNvPr id="51" name="Google Shape;434;p100">
            <a:extLst>
              <a:ext uri="{FF2B5EF4-FFF2-40B4-BE49-F238E27FC236}">
                <a16:creationId xmlns:a16="http://schemas.microsoft.com/office/drawing/2014/main" id="{8C8E4755-7199-C440-99FC-52D1C8867F42}"/>
              </a:ext>
            </a:extLst>
          </p:cNvPr>
          <p:cNvSpPr/>
          <p:nvPr/>
        </p:nvSpPr>
        <p:spPr>
          <a:xfrm>
            <a:off x="8396304" y="6468766"/>
            <a:ext cx="288000" cy="2880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Szövegdoboz 51">
            <a:extLst>
              <a:ext uri="{FF2B5EF4-FFF2-40B4-BE49-F238E27FC236}">
                <a16:creationId xmlns:a16="http://schemas.microsoft.com/office/drawing/2014/main" id="{A0BE3246-FDEB-A647-A61D-72956CDFEBAA}"/>
              </a:ext>
            </a:extLst>
          </p:cNvPr>
          <p:cNvSpPr txBox="1"/>
          <p:nvPr/>
        </p:nvSpPr>
        <p:spPr>
          <a:xfrm>
            <a:off x="7595026" y="6458878"/>
            <a:ext cx="841897" cy="307777"/>
          </a:xfrm>
          <a:prstGeom prst="rect">
            <a:avLst/>
          </a:prstGeom>
          <a:noFill/>
        </p:spPr>
        <p:txBody>
          <a:bodyPr wrap="none" rtlCol="0">
            <a:spAutoFit/>
          </a:bodyPr>
          <a:lstStyle/>
          <a:p>
            <a:r>
              <a:rPr lang="en-US" dirty="0"/>
              <a:t>Phase 4</a:t>
            </a:r>
          </a:p>
        </p:txBody>
      </p:sp>
    </p:spTree>
    <p:extLst>
      <p:ext uri="{BB962C8B-B14F-4D97-AF65-F5344CB8AC3E}">
        <p14:creationId xmlns:p14="http://schemas.microsoft.com/office/powerpoint/2010/main" val="9748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áblázat 9">
            <a:extLst>
              <a:ext uri="{FF2B5EF4-FFF2-40B4-BE49-F238E27FC236}">
                <a16:creationId xmlns:a16="http://schemas.microsoft.com/office/drawing/2014/main" id="{B36692C7-55E3-B547-9EF4-C16C79671D4F}"/>
              </a:ext>
            </a:extLst>
          </p:cNvPr>
          <p:cNvGraphicFramePr>
            <a:graphicFrameLocks noGrp="1"/>
          </p:cNvGraphicFramePr>
          <p:nvPr>
            <p:extLst>
              <p:ext uri="{D42A27DB-BD31-4B8C-83A1-F6EECF244321}">
                <p14:modId xmlns:p14="http://schemas.microsoft.com/office/powerpoint/2010/main" val="2039688164"/>
              </p:ext>
            </p:extLst>
          </p:nvPr>
        </p:nvGraphicFramePr>
        <p:xfrm>
          <a:off x="285172" y="2116070"/>
          <a:ext cx="11621655" cy="4053840"/>
        </p:xfrm>
        <a:graphic>
          <a:graphicData uri="http://schemas.openxmlformats.org/drawingml/2006/table">
            <a:tbl>
              <a:tblPr/>
              <a:tblGrid>
                <a:gridCol w="7330073">
                  <a:extLst>
                    <a:ext uri="{9D8B030D-6E8A-4147-A177-3AD203B41FA5}">
                      <a16:colId xmlns:a16="http://schemas.microsoft.com/office/drawing/2014/main" val="3859716633"/>
                    </a:ext>
                  </a:extLst>
                </a:gridCol>
                <a:gridCol w="196561">
                  <a:extLst>
                    <a:ext uri="{9D8B030D-6E8A-4147-A177-3AD203B41FA5}">
                      <a16:colId xmlns:a16="http://schemas.microsoft.com/office/drawing/2014/main" val="2547367943"/>
                    </a:ext>
                  </a:extLst>
                </a:gridCol>
                <a:gridCol w="196561">
                  <a:extLst>
                    <a:ext uri="{9D8B030D-6E8A-4147-A177-3AD203B41FA5}">
                      <a16:colId xmlns:a16="http://schemas.microsoft.com/office/drawing/2014/main" val="4227521118"/>
                    </a:ext>
                  </a:extLst>
                </a:gridCol>
                <a:gridCol w="196561">
                  <a:extLst>
                    <a:ext uri="{9D8B030D-6E8A-4147-A177-3AD203B41FA5}">
                      <a16:colId xmlns:a16="http://schemas.microsoft.com/office/drawing/2014/main" val="2357477716"/>
                    </a:ext>
                  </a:extLst>
                </a:gridCol>
                <a:gridCol w="196561">
                  <a:extLst>
                    <a:ext uri="{9D8B030D-6E8A-4147-A177-3AD203B41FA5}">
                      <a16:colId xmlns:a16="http://schemas.microsoft.com/office/drawing/2014/main" val="1148550194"/>
                    </a:ext>
                  </a:extLst>
                </a:gridCol>
                <a:gridCol w="196561">
                  <a:extLst>
                    <a:ext uri="{9D8B030D-6E8A-4147-A177-3AD203B41FA5}">
                      <a16:colId xmlns:a16="http://schemas.microsoft.com/office/drawing/2014/main" val="3683091515"/>
                    </a:ext>
                  </a:extLst>
                </a:gridCol>
                <a:gridCol w="196561">
                  <a:extLst>
                    <a:ext uri="{9D8B030D-6E8A-4147-A177-3AD203B41FA5}">
                      <a16:colId xmlns:a16="http://schemas.microsoft.com/office/drawing/2014/main" val="372130712"/>
                    </a:ext>
                  </a:extLst>
                </a:gridCol>
                <a:gridCol w="196561">
                  <a:extLst>
                    <a:ext uri="{9D8B030D-6E8A-4147-A177-3AD203B41FA5}">
                      <a16:colId xmlns:a16="http://schemas.microsoft.com/office/drawing/2014/main" val="3077415206"/>
                    </a:ext>
                  </a:extLst>
                </a:gridCol>
                <a:gridCol w="196561">
                  <a:extLst>
                    <a:ext uri="{9D8B030D-6E8A-4147-A177-3AD203B41FA5}">
                      <a16:colId xmlns:a16="http://schemas.microsoft.com/office/drawing/2014/main" val="2269585350"/>
                    </a:ext>
                  </a:extLst>
                </a:gridCol>
                <a:gridCol w="196561">
                  <a:extLst>
                    <a:ext uri="{9D8B030D-6E8A-4147-A177-3AD203B41FA5}">
                      <a16:colId xmlns:a16="http://schemas.microsoft.com/office/drawing/2014/main" val="611744076"/>
                    </a:ext>
                  </a:extLst>
                </a:gridCol>
                <a:gridCol w="196561">
                  <a:extLst>
                    <a:ext uri="{9D8B030D-6E8A-4147-A177-3AD203B41FA5}">
                      <a16:colId xmlns:a16="http://schemas.microsoft.com/office/drawing/2014/main" val="1711823614"/>
                    </a:ext>
                  </a:extLst>
                </a:gridCol>
                <a:gridCol w="196561">
                  <a:extLst>
                    <a:ext uri="{9D8B030D-6E8A-4147-A177-3AD203B41FA5}">
                      <a16:colId xmlns:a16="http://schemas.microsoft.com/office/drawing/2014/main" val="1582391478"/>
                    </a:ext>
                  </a:extLst>
                </a:gridCol>
                <a:gridCol w="196561">
                  <a:extLst>
                    <a:ext uri="{9D8B030D-6E8A-4147-A177-3AD203B41FA5}">
                      <a16:colId xmlns:a16="http://schemas.microsoft.com/office/drawing/2014/main" val="3628815924"/>
                    </a:ext>
                  </a:extLst>
                </a:gridCol>
                <a:gridCol w="196561">
                  <a:extLst>
                    <a:ext uri="{9D8B030D-6E8A-4147-A177-3AD203B41FA5}">
                      <a16:colId xmlns:a16="http://schemas.microsoft.com/office/drawing/2014/main" val="1379304854"/>
                    </a:ext>
                  </a:extLst>
                </a:gridCol>
                <a:gridCol w="196561">
                  <a:extLst>
                    <a:ext uri="{9D8B030D-6E8A-4147-A177-3AD203B41FA5}">
                      <a16:colId xmlns:a16="http://schemas.microsoft.com/office/drawing/2014/main" val="2335313952"/>
                    </a:ext>
                  </a:extLst>
                </a:gridCol>
                <a:gridCol w="196561">
                  <a:extLst>
                    <a:ext uri="{9D8B030D-6E8A-4147-A177-3AD203B41FA5}">
                      <a16:colId xmlns:a16="http://schemas.microsoft.com/office/drawing/2014/main" val="1787093880"/>
                    </a:ext>
                  </a:extLst>
                </a:gridCol>
                <a:gridCol w="196561">
                  <a:extLst>
                    <a:ext uri="{9D8B030D-6E8A-4147-A177-3AD203B41FA5}">
                      <a16:colId xmlns:a16="http://schemas.microsoft.com/office/drawing/2014/main" val="3739542530"/>
                    </a:ext>
                  </a:extLst>
                </a:gridCol>
                <a:gridCol w="196561">
                  <a:extLst>
                    <a:ext uri="{9D8B030D-6E8A-4147-A177-3AD203B41FA5}">
                      <a16:colId xmlns:a16="http://schemas.microsoft.com/office/drawing/2014/main" val="1659897203"/>
                    </a:ext>
                  </a:extLst>
                </a:gridCol>
                <a:gridCol w="196561">
                  <a:extLst>
                    <a:ext uri="{9D8B030D-6E8A-4147-A177-3AD203B41FA5}">
                      <a16:colId xmlns:a16="http://schemas.microsoft.com/office/drawing/2014/main" val="2375158581"/>
                    </a:ext>
                  </a:extLst>
                </a:gridCol>
                <a:gridCol w="196561">
                  <a:extLst>
                    <a:ext uri="{9D8B030D-6E8A-4147-A177-3AD203B41FA5}">
                      <a16:colId xmlns:a16="http://schemas.microsoft.com/office/drawing/2014/main" val="3132167974"/>
                    </a:ext>
                  </a:extLst>
                </a:gridCol>
                <a:gridCol w="196561">
                  <a:extLst>
                    <a:ext uri="{9D8B030D-6E8A-4147-A177-3AD203B41FA5}">
                      <a16:colId xmlns:a16="http://schemas.microsoft.com/office/drawing/2014/main" val="3490622807"/>
                    </a:ext>
                  </a:extLst>
                </a:gridCol>
                <a:gridCol w="360362">
                  <a:extLst>
                    <a:ext uri="{9D8B030D-6E8A-4147-A177-3AD203B41FA5}">
                      <a16:colId xmlns:a16="http://schemas.microsoft.com/office/drawing/2014/main" val="421855389"/>
                    </a:ext>
                  </a:extLst>
                </a:gridCol>
              </a:tblGrid>
              <a:tr h="132849">
                <a:tc>
                  <a:txBody>
                    <a:bodyPr/>
                    <a:lstStyle/>
                    <a:p>
                      <a:pPr algn="l" fontAlgn="ctr"/>
                      <a:r>
                        <a:rPr lang="en-GB" sz="1400" b="1" i="0" u="none" strike="noStrike" noProof="0" dirty="0">
                          <a:solidFill>
                            <a:srgbClr val="000000"/>
                          </a:solidFill>
                          <a:effectLst/>
                          <a:latin typeface="Arial" panose="020B0604020202020204" pitchFamily="34" charset="0"/>
                        </a:rPr>
                        <a:t>1. System Deployment</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1"/>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1"/>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extLst>
                  <a:ext uri="{0D108BD9-81ED-4DB2-BD59-A6C34878D82A}">
                    <a16:rowId xmlns:a16="http://schemas.microsoft.com/office/drawing/2014/main" val="3182775012"/>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1.1.  All data recording, exporting functions work; dedicated cloud server or local server</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1"/>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a:noFill/>
                    </a:lnB>
                  </a:tcPr>
                </a:tc>
                <a:extLst>
                  <a:ext uri="{0D108BD9-81ED-4DB2-BD59-A6C34878D82A}">
                    <a16:rowId xmlns:a16="http://schemas.microsoft.com/office/drawing/2014/main" val="867892728"/>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1.2. Internationally interoperable taxonomy for organisations</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1"/>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6350" cap="flat" cmpd="sng" algn="ctr">
                      <a:solidFill>
                        <a:srgbClr val="FFFFFF"/>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a:noFill/>
                    </a:lnB>
                  </a:tcPr>
                </a:tc>
                <a:extLst>
                  <a:ext uri="{0D108BD9-81ED-4DB2-BD59-A6C34878D82A}">
                    <a16:rowId xmlns:a16="http://schemas.microsoft.com/office/drawing/2014/main" val="2739815267"/>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1.3. Automated import from Ministry of Culture, music works, </a:t>
                      </a:r>
                      <a:r>
                        <a:rPr lang="en-GB" sz="1400" b="0" i="0" u="none" strike="noStrike" noProof="0" dirty="0" err="1">
                          <a:solidFill>
                            <a:srgbClr val="000000"/>
                          </a:solidFill>
                          <a:effectLst/>
                          <a:latin typeface="Arial" panose="020B0604020202020204" pitchFamily="34" charset="0"/>
                        </a:rPr>
                        <a:t>Wikidata</a:t>
                      </a:r>
                      <a:r>
                        <a:rPr lang="en-GB" sz="1400" b="0" i="0" u="none" strike="noStrike" noProof="0" dirty="0">
                          <a:solidFill>
                            <a:srgbClr val="000000"/>
                          </a:solidFill>
                          <a:effectLst/>
                          <a:latin typeface="Arial" panose="020B0604020202020204" pitchFamily="34" charset="0"/>
                        </a:rPr>
                        <a:t>, VIAF</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6065864"/>
                  </a:ext>
                </a:extLst>
              </a:tr>
              <a:tr h="132849">
                <a:tc>
                  <a:txBody>
                    <a:bodyPr/>
                    <a:lstStyle/>
                    <a:p>
                      <a:pPr algn="l" fontAlgn="ctr"/>
                      <a:r>
                        <a:rPr lang="en-GB" sz="1400" b="1" i="0" u="none" strike="noStrike" noProof="0" dirty="0">
                          <a:solidFill>
                            <a:srgbClr val="000000"/>
                          </a:solidFill>
                          <a:effectLst/>
                          <a:latin typeface="Arial" panose="020B0604020202020204" pitchFamily="34" charset="0"/>
                        </a:rPr>
                        <a:t>2. Maintenance workflow and training</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extLst>
                  <a:ext uri="{0D108BD9-81ED-4DB2-BD59-A6C34878D82A}">
                    <a16:rowId xmlns:a16="http://schemas.microsoft.com/office/drawing/2014/main" val="997676080"/>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2.1. Training registry administrators for onboarding new organisations</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a:noFill/>
                    </a:lnB>
                  </a:tcPr>
                </a:tc>
                <a:extLst>
                  <a:ext uri="{0D108BD9-81ED-4DB2-BD59-A6C34878D82A}">
                    <a16:rowId xmlns:a16="http://schemas.microsoft.com/office/drawing/2014/main" val="3490115490"/>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2.2. Defining management information outputs </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a:noFill/>
                    </a:lnB>
                  </a:tcPr>
                </a:tc>
                <a:extLst>
                  <a:ext uri="{0D108BD9-81ED-4DB2-BD59-A6C34878D82A}">
                    <a16:rowId xmlns:a16="http://schemas.microsoft.com/office/drawing/2014/main" val="1391578131"/>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2.3. GDPR and data protection training, legal interoperability</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6350" cap="flat" cmpd="sng" algn="ctr">
                      <a:solidFill>
                        <a:srgbClr val="FFFFFF"/>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a:noFill/>
                    </a:lnB>
                  </a:tcPr>
                </a:tc>
                <a:extLst>
                  <a:ext uri="{0D108BD9-81ED-4DB2-BD59-A6C34878D82A}">
                    <a16:rowId xmlns:a16="http://schemas.microsoft.com/office/drawing/2014/main" val="1662354246"/>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2.4. Onboarding case study with one cultural field (for example, libraries)</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32DAAA"/>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19050" cap="flat" cmpd="sng" algn="ctr">
                      <a:solidFill>
                        <a:schemeClr val="bg1"/>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8665261"/>
                  </a:ext>
                </a:extLst>
              </a:tr>
              <a:tr h="132849">
                <a:tc>
                  <a:txBody>
                    <a:bodyPr/>
                    <a:lstStyle/>
                    <a:p>
                      <a:pPr algn="l" fontAlgn="ctr"/>
                      <a:r>
                        <a:rPr lang="en-GB" sz="1400" b="1" i="0" u="none" strike="noStrike" noProof="0" dirty="0">
                          <a:solidFill>
                            <a:srgbClr val="000000"/>
                          </a:solidFill>
                          <a:effectLst/>
                          <a:latin typeface="Arial" panose="020B0604020202020204" pitchFamily="34" charset="0"/>
                        </a:rPr>
                        <a:t>3. Onboarding and partner organisation education</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rgbClr val="0070C0"/>
                    </a:solidFill>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extLst>
                  <a:ext uri="{0D108BD9-81ED-4DB2-BD59-A6C34878D82A}">
                    <a16:rowId xmlns:a16="http://schemas.microsoft.com/office/drawing/2014/main" val="3940625020"/>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3.1. Onboarding more and more private registries, or other public registries</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a:noFill/>
                    </a:lnB>
                  </a:tcPr>
                </a:tc>
                <a:extLst>
                  <a:ext uri="{0D108BD9-81ED-4DB2-BD59-A6C34878D82A}">
                    <a16:rowId xmlns:a16="http://schemas.microsoft.com/office/drawing/2014/main" val="1857982956"/>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3.2. Importing historical data for comparison and change tracking, ideally since 1993</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6350" cap="flat" cmpd="sng" algn="ctr">
                      <a:solidFill>
                        <a:srgbClr val="FFFFFF"/>
                      </a:solidFill>
                      <a:prstDash val="solid"/>
                      <a:round/>
                      <a:headEnd type="none" w="med" len="med"/>
                      <a:tailEnd type="none" w="med" len="med"/>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a:noFill/>
                    </a:lnB>
                  </a:tcPr>
                </a:tc>
                <a:extLst>
                  <a:ext uri="{0D108BD9-81ED-4DB2-BD59-A6C34878D82A}">
                    <a16:rowId xmlns:a16="http://schemas.microsoft.com/office/drawing/2014/main" val="1051969773"/>
                  </a:ext>
                </a:extLst>
              </a:tr>
              <a:tr h="153856">
                <a:tc>
                  <a:txBody>
                    <a:bodyPr/>
                    <a:lstStyle/>
                    <a:p>
                      <a:pPr algn="l" fontAlgn="ctr"/>
                      <a:r>
                        <a:rPr lang="en-GB" sz="1400" b="0" i="0" u="none" strike="noStrike" noProof="0" dirty="0">
                          <a:solidFill>
                            <a:srgbClr val="000000"/>
                          </a:solidFill>
                          <a:effectLst/>
                          <a:latin typeface="Arial" panose="020B0604020202020204" pitchFamily="34" charset="0"/>
                        </a:rPr>
                        <a:t>3.3. Writing open-source connector to legacy systems, partner cultural organisation systems</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0070C0"/>
                    </a:solidFill>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l"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a:noFill/>
                    </a:lnB>
                  </a:tcPr>
                </a:tc>
                <a:extLst>
                  <a:ext uri="{0D108BD9-81ED-4DB2-BD59-A6C34878D82A}">
                    <a16:rowId xmlns:a16="http://schemas.microsoft.com/office/drawing/2014/main" val="2014024242"/>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3.4. Web-scraping information</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70C0"/>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82452718"/>
                  </a:ext>
                </a:extLst>
              </a:tr>
              <a:tr h="132849">
                <a:tc>
                  <a:txBody>
                    <a:bodyPr/>
                    <a:lstStyle/>
                    <a:p>
                      <a:pPr algn="l" fontAlgn="ctr"/>
                      <a:r>
                        <a:rPr lang="en-GB" sz="1400" b="1" i="0" u="none" strike="noStrike" noProof="0" dirty="0">
                          <a:solidFill>
                            <a:srgbClr val="000000"/>
                          </a:solidFill>
                          <a:effectLst/>
                          <a:latin typeface="Arial" panose="020B0604020202020204" pitchFamily="34" charset="0"/>
                        </a:rPr>
                        <a:t>4. Application development</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9525" cap="flat" cmpd="sng" algn="ctr">
                      <a:solidFill>
                        <a:schemeClr val="tx1">
                          <a:lumMod val="65000"/>
                        </a:schemeClr>
                      </a:solidFill>
                      <a:prstDash val="solid"/>
                      <a:round/>
                      <a:headEnd type="none" w="med" len="med"/>
                      <a:tailEnd type="none" w="med" len="med"/>
                    </a:lnB>
                  </a:tcPr>
                </a:tc>
                <a:extLst>
                  <a:ext uri="{0D108BD9-81ED-4DB2-BD59-A6C34878D82A}">
                    <a16:rowId xmlns:a16="http://schemas.microsoft.com/office/drawing/2014/main" val="1615299611"/>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4.1. Onboarding more and more private registries, or other public registries</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9525" cap="flat" cmpd="sng" algn="ctr">
                      <a:solidFill>
                        <a:schemeClr val="tx1">
                          <a:lumMod val="65000"/>
                        </a:schemeClr>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w="9525" cap="flat" cmpd="sng" algn="ctr">
                      <a:solidFill>
                        <a:schemeClr val="tx1">
                          <a:lumMod val="65000"/>
                        </a:schemeClr>
                      </a:solidFill>
                      <a:prstDash val="solid"/>
                      <a:round/>
                      <a:headEnd type="none" w="med" len="med"/>
                      <a:tailEnd type="none" w="med" len="med"/>
                    </a:lnT>
                    <a:lnB>
                      <a:noFill/>
                    </a:lnB>
                  </a:tcPr>
                </a:tc>
                <a:extLst>
                  <a:ext uri="{0D108BD9-81ED-4DB2-BD59-A6C34878D82A}">
                    <a16:rowId xmlns:a16="http://schemas.microsoft.com/office/drawing/2014/main" val="3651785789"/>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4.2. NER, NED entity, link matching with machine learning and deductive engines</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a:noFill/>
                    </a:lnB>
                  </a:tcPr>
                </a:tc>
                <a:extLst>
                  <a:ext uri="{0D108BD9-81ED-4DB2-BD59-A6C34878D82A}">
                    <a16:rowId xmlns:a16="http://schemas.microsoft.com/office/drawing/2014/main" val="3942411959"/>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4.3. Statistical application that crates satellite statistics (well aligned with KULT microdata)</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a:noFill/>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a:noFill/>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a:noFill/>
                    </a:lnB>
                  </a:tcPr>
                </a:tc>
                <a:extLst>
                  <a:ext uri="{0D108BD9-81ED-4DB2-BD59-A6C34878D82A}">
                    <a16:rowId xmlns:a16="http://schemas.microsoft.com/office/drawing/2014/main" val="2898661832"/>
                  </a:ext>
                </a:extLst>
              </a:tr>
              <a:tr h="132849">
                <a:tc>
                  <a:txBody>
                    <a:bodyPr/>
                    <a:lstStyle/>
                    <a:p>
                      <a:pPr algn="l" fontAlgn="ctr"/>
                      <a:r>
                        <a:rPr lang="en-GB" sz="1400" b="0" i="0" u="none" strike="noStrike" noProof="0" dirty="0">
                          <a:solidFill>
                            <a:srgbClr val="000000"/>
                          </a:solidFill>
                          <a:effectLst/>
                          <a:latin typeface="Arial" panose="020B0604020202020204" pitchFamily="34" charset="0"/>
                        </a:rPr>
                        <a:t>4.4. Dynamic dashboards</a:t>
                      </a:r>
                    </a:p>
                  </a:txBody>
                  <a:tcPr marL="33212"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w="28575" cap="flat" cmpd="sng" algn="ctr">
                      <a:solidFill>
                        <a:schemeClr val="bg1"/>
                      </a:solidFill>
                      <a:prstDash val="solid"/>
                      <a:round/>
                      <a:headEnd type="none" w="med" len="med"/>
                      <a:tailEnd type="none" w="med" len="med"/>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a:noFill/>
                    </a:lnT>
                    <a:lnB w="28575" cap="flat" cmpd="sng" algn="ctr">
                      <a:solidFill>
                        <a:schemeClr val="bg1"/>
                      </a:solidFill>
                      <a:prstDash val="solid"/>
                      <a:round/>
                      <a:headEnd type="none" w="med" len="med"/>
                      <a:tailEnd type="none" w="med" len="med"/>
                    </a:lnB>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a:noFill/>
                    </a:lnR>
                    <a:lnT w="6350" cap="flat" cmpd="sng" algn="ctr">
                      <a:solidFill>
                        <a:srgbClr val="FFFFFF"/>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solidFill>
                  </a:tcPr>
                </a:tc>
                <a:tc>
                  <a:txBody>
                    <a:bodyPr/>
                    <a:lstStyle/>
                    <a:p>
                      <a:pPr algn="ctr" fontAlgn="ctr"/>
                      <a:endParaRPr lang="en-GB" sz="600" b="0" i="0" u="none" strike="noStrike" noProof="0" dirty="0">
                        <a:solidFill>
                          <a:srgbClr val="000000"/>
                        </a:solidFill>
                        <a:effectLst/>
                        <a:latin typeface="Arial" panose="020B0604020202020204" pitchFamily="34" charset="0"/>
                      </a:endParaRPr>
                    </a:p>
                  </a:txBody>
                  <a:tcPr marL="0" marR="0" marT="0" marB="0" anchor="ctr">
                    <a:lnL>
                      <a:noFill/>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73080998"/>
                  </a:ext>
                </a:extLst>
              </a:tr>
            </a:tbl>
          </a:graphicData>
        </a:graphic>
      </p:graphicFrame>
      <p:sp>
        <p:nvSpPr>
          <p:cNvPr id="11" name="Title 1">
            <a:extLst>
              <a:ext uri="{FF2B5EF4-FFF2-40B4-BE49-F238E27FC236}">
                <a16:creationId xmlns:a16="http://schemas.microsoft.com/office/drawing/2014/main" id="{B75B1061-7BE3-774C-9034-7EF9B73F6C46}"/>
              </a:ext>
            </a:extLst>
          </p:cNvPr>
          <p:cNvSpPr>
            <a:spLocks noGrp="1"/>
          </p:cNvSpPr>
          <p:nvPr>
            <p:ph type="title"/>
          </p:nvPr>
        </p:nvSpPr>
        <p:spPr>
          <a:xfrm>
            <a:off x="745231" y="408100"/>
            <a:ext cx="11082528" cy="731520"/>
          </a:xfrm>
        </p:spPr>
        <p:txBody>
          <a:bodyPr/>
          <a:lstStyle/>
          <a:p>
            <a:r>
              <a:rPr lang="en-GB" dirty="0"/>
              <a:t>System is usable in about 12 weeks and extendible with new services</a:t>
            </a:r>
          </a:p>
        </p:txBody>
      </p:sp>
      <p:sp>
        <p:nvSpPr>
          <p:cNvPr id="12" name="Subtitle 2">
            <a:extLst>
              <a:ext uri="{FF2B5EF4-FFF2-40B4-BE49-F238E27FC236}">
                <a16:creationId xmlns:a16="http://schemas.microsoft.com/office/drawing/2014/main" id="{8A610DBB-AF08-1F4C-9398-AB7F1AF2E7A2}"/>
              </a:ext>
            </a:extLst>
          </p:cNvPr>
          <p:cNvSpPr>
            <a:spLocks noGrp="1"/>
          </p:cNvSpPr>
          <p:nvPr>
            <p:ph type="subTitle" idx="1"/>
          </p:nvPr>
        </p:nvSpPr>
        <p:spPr>
          <a:xfrm>
            <a:off x="745231" y="1281726"/>
            <a:ext cx="11082528" cy="276999"/>
          </a:xfrm>
        </p:spPr>
        <p:txBody>
          <a:bodyPr/>
          <a:lstStyle/>
          <a:p>
            <a:r>
              <a:rPr lang="en-GB" dirty="0"/>
              <a:t>The most resource-intensive tasks are workflow planning, education, onboarding, the system itself is made of open</a:t>
            </a:r>
            <a:r>
              <a:rPr lang="hu-HU" dirty="0"/>
              <a:t>-</a:t>
            </a:r>
            <a:r>
              <a:rPr lang="en-GB" dirty="0"/>
              <a:t>source components that are widely used worldwide for similar problems.</a:t>
            </a:r>
          </a:p>
        </p:txBody>
      </p:sp>
      <p:sp>
        <p:nvSpPr>
          <p:cNvPr id="13" name="Pentagon 1">
            <a:extLst>
              <a:ext uri="{FF2B5EF4-FFF2-40B4-BE49-F238E27FC236}">
                <a16:creationId xmlns:a16="http://schemas.microsoft.com/office/drawing/2014/main" id="{AB00C555-B462-2A49-AC4E-A4FB8363378C}"/>
              </a:ext>
            </a:extLst>
          </p:cNvPr>
          <p:cNvSpPr/>
          <p:nvPr/>
        </p:nvSpPr>
        <p:spPr>
          <a:xfrm>
            <a:off x="8277510" y="2141586"/>
            <a:ext cx="554400" cy="180000"/>
          </a:xfrm>
          <a:prstGeom prst="homePlat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00" b="1" dirty="0">
              <a:solidFill>
                <a:schemeClr val="tx1"/>
              </a:solidFill>
              <a:latin typeface="Roboto Black" panose="02000000000000000000" pitchFamily="2" charset="0"/>
              <a:ea typeface="Roboto Black" panose="02000000000000000000" pitchFamily="2" charset="0"/>
            </a:endParaRPr>
          </a:p>
        </p:txBody>
      </p:sp>
      <p:sp>
        <p:nvSpPr>
          <p:cNvPr id="14" name="Szövegdoboz 13">
            <a:extLst>
              <a:ext uri="{FF2B5EF4-FFF2-40B4-BE49-F238E27FC236}">
                <a16:creationId xmlns:a16="http://schemas.microsoft.com/office/drawing/2014/main" id="{35D2D19F-5F22-874C-BF87-82055774CB99}"/>
              </a:ext>
            </a:extLst>
          </p:cNvPr>
          <p:cNvSpPr txBox="1"/>
          <p:nvPr/>
        </p:nvSpPr>
        <p:spPr>
          <a:xfrm>
            <a:off x="7823591" y="2140554"/>
            <a:ext cx="519694" cy="200055"/>
          </a:xfrm>
          <a:prstGeom prst="rect">
            <a:avLst/>
          </a:prstGeom>
          <a:noFill/>
        </p:spPr>
        <p:txBody>
          <a:bodyPr wrap="none" rtlCol="0">
            <a:spAutoFit/>
          </a:bodyPr>
          <a:lstStyle/>
          <a:p>
            <a:r>
              <a:rPr lang="en-GB" sz="700" b="1" dirty="0">
                <a:solidFill>
                  <a:schemeClr val="tx1"/>
                </a:solidFill>
                <a:latin typeface="Roboto Black" panose="02000000000000000000" pitchFamily="2" charset="0"/>
                <a:ea typeface="Roboto Black" panose="02000000000000000000" pitchFamily="2" charset="0"/>
              </a:rPr>
              <a:t>2</a:t>
            </a:r>
            <a:r>
              <a:rPr lang="en-US" sz="700" b="1" dirty="0">
                <a:solidFill>
                  <a:schemeClr val="tx1"/>
                </a:solidFill>
                <a:latin typeface="Roboto Black" panose="02000000000000000000" pitchFamily="2" charset="0"/>
                <a:ea typeface="Roboto Black" panose="02000000000000000000" pitchFamily="2" charset="0"/>
              </a:rPr>
              <a:t> weeks</a:t>
            </a:r>
            <a:endParaRPr lang="en-US" sz="700" dirty="0"/>
          </a:p>
        </p:txBody>
      </p:sp>
      <p:sp>
        <p:nvSpPr>
          <p:cNvPr id="15" name="Szövegdoboz 14">
            <a:extLst>
              <a:ext uri="{FF2B5EF4-FFF2-40B4-BE49-F238E27FC236}">
                <a16:creationId xmlns:a16="http://schemas.microsoft.com/office/drawing/2014/main" id="{DA1BA65D-891B-2D49-A47E-4E38B6A6D0E0}"/>
              </a:ext>
            </a:extLst>
          </p:cNvPr>
          <p:cNvSpPr txBox="1"/>
          <p:nvPr/>
        </p:nvSpPr>
        <p:spPr>
          <a:xfrm>
            <a:off x="8196125" y="2983673"/>
            <a:ext cx="519694" cy="200055"/>
          </a:xfrm>
          <a:prstGeom prst="rect">
            <a:avLst/>
          </a:prstGeom>
          <a:noFill/>
        </p:spPr>
        <p:txBody>
          <a:bodyPr wrap="none" rtlCol="0">
            <a:spAutoFit/>
          </a:bodyPr>
          <a:lstStyle/>
          <a:p>
            <a:r>
              <a:rPr lang="en-GB" sz="700" b="1" dirty="0">
                <a:solidFill>
                  <a:schemeClr val="tx1"/>
                </a:solidFill>
                <a:latin typeface="Roboto Black" panose="02000000000000000000" pitchFamily="2" charset="0"/>
                <a:ea typeface="Roboto Black" panose="02000000000000000000" pitchFamily="2" charset="0"/>
              </a:rPr>
              <a:t>4</a:t>
            </a:r>
            <a:r>
              <a:rPr lang="en-US" sz="700" b="1" dirty="0">
                <a:solidFill>
                  <a:schemeClr val="tx1"/>
                </a:solidFill>
                <a:latin typeface="Roboto Black" panose="02000000000000000000" pitchFamily="2" charset="0"/>
                <a:ea typeface="Roboto Black" panose="02000000000000000000" pitchFamily="2" charset="0"/>
              </a:rPr>
              <a:t> weeks</a:t>
            </a:r>
            <a:endParaRPr lang="en-US" sz="700" dirty="0"/>
          </a:p>
        </p:txBody>
      </p:sp>
      <p:sp>
        <p:nvSpPr>
          <p:cNvPr id="16" name="Szövegdoboz 15">
            <a:extLst>
              <a:ext uri="{FF2B5EF4-FFF2-40B4-BE49-F238E27FC236}">
                <a16:creationId xmlns:a16="http://schemas.microsoft.com/office/drawing/2014/main" id="{F8423FB8-D133-9E4F-813B-2257F2A25910}"/>
              </a:ext>
            </a:extLst>
          </p:cNvPr>
          <p:cNvSpPr txBox="1"/>
          <p:nvPr/>
        </p:nvSpPr>
        <p:spPr>
          <a:xfrm>
            <a:off x="8846815" y="4042963"/>
            <a:ext cx="570990" cy="200055"/>
          </a:xfrm>
          <a:prstGeom prst="rect">
            <a:avLst/>
          </a:prstGeom>
          <a:noFill/>
        </p:spPr>
        <p:txBody>
          <a:bodyPr wrap="none" rtlCol="0">
            <a:spAutoFit/>
          </a:bodyPr>
          <a:lstStyle/>
          <a:p>
            <a:r>
              <a:rPr lang="en-GB" sz="700" b="1" dirty="0">
                <a:solidFill>
                  <a:schemeClr val="tx1"/>
                </a:solidFill>
                <a:latin typeface="Roboto Black" panose="02000000000000000000" pitchFamily="2" charset="0"/>
                <a:ea typeface="Roboto Black" panose="02000000000000000000" pitchFamily="2" charset="0"/>
              </a:rPr>
              <a:t>12</a:t>
            </a:r>
            <a:r>
              <a:rPr lang="en-US" sz="700" b="1" dirty="0">
                <a:solidFill>
                  <a:schemeClr val="tx1"/>
                </a:solidFill>
                <a:latin typeface="Roboto Black" panose="02000000000000000000" pitchFamily="2" charset="0"/>
                <a:ea typeface="Roboto Black" panose="02000000000000000000" pitchFamily="2" charset="0"/>
              </a:rPr>
              <a:t> weeks</a:t>
            </a:r>
            <a:endParaRPr lang="en-US" sz="700" dirty="0"/>
          </a:p>
        </p:txBody>
      </p:sp>
      <p:sp>
        <p:nvSpPr>
          <p:cNvPr id="17" name="Szövegdoboz 16">
            <a:extLst>
              <a:ext uri="{FF2B5EF4-FFF2-40B4-BE49-F238E27FC236}">
                <a16:creationId xmlns:a16="http://schemas.microsoft.com/office/drawing/2014/main" id="{E7E0F930-2BDE-EE46-8800-EA26CAD26110}"/>
              </a:ext>
            </a:extLst>
          </p:cNvPr>
          <p:cNvSpPr txBox="1"/>
          <p:nvPr/>
        </p:nvSpPr>
        <p:spPr>
          <a:xfrm>
            <a:off x="10119435" y="5122401"/>
            <a:ext cx="570990" cy="200055"/>
          </a:xfrm>
          <a:prstGeom prst="rect">
            <a:avLst/>
          </a:prstGeom>
          <a:noFill/>
        </p:spPr>
        <p:txBody>
          <a:bodyPr wrap="none" rtlCol="0">
            <a:spAutoFit/>
          </a:bodyPr>
          <a:lstStyle/>
          <a:p>
            <a:r>
              <a:rPr lang="en-GB" sz="700" b="1" dirty="0">
                <a:solidFill>
                  <a:schemeClr val="tx1"/>
                </a:solidFill>
                <a:latin typeface="Roboto Black" panose="02000000000000000000" pitchFamily="2" charset="0"/>
                <a:ea typeface="Roboto Black" panose="02000000000000000000" pitchFamily="2" charset="0"/>
              </a:rPr>
              <a:t>12</a:t>
            </a:r>
            <a:r>
              <a:rPr lang="en-US" sz="700" b="1" dirty="0">
                <a:solidFill>
                  <a:schemeClr val="tx1"/>
                </a:solidFill>
                <a:latin typeface="Roboto Black" panose="02000000000000000000" pitchFamily="2" charset="0"/>
                <a:ea typeface="Roboto Black" panose="02000000000000000000" pitchFamily="2" charset="0"/>
              </a:rPr>
              <a:t> weeks</a:t>
            </a:r>
            <a:endParaRPr lang="en-US" sz="700" dirty="0"/>
          </a:p>
        </p:txBody>
      </p:sp>
      <p:sp>
        <p:nvSpPr>
          <p:cNvPr id="18" name="Pentagon 1">
            <a:extLst>
              <a:ext uri="{FF2B5EF4-FFF2-40B4-BE49-F238E27FC236}">
                <a16:creationId xmlns:a16="http://schemas.microsoft.com/office/drawing/2014/main" id="{088C5DDF-04B3-164B-A531-C1B1524ED891}"/>
              </a:ext>
            </a:extLst>
          </p:cNvPr>
          <p:cNvSpPr/>
          <p:nvPr/>
        </p:nvSpPr>
        <p:spPr>
          <a:xfrm>
            <a:off x="8864085" y="2994843"/>
            <a:ext cx="554400" cy="180000"/>
          </a:xfrm>
          <a:prstGeom prst="homePlate">
            <a:avLst/>
          </a:prstGeom>
          <a:noFill/>
          <a:ln w="28575">
            <a:solidFill>
              <a:srgbClr val="31DAA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00" b="1" dirty="0">
              <a:solidFill>
                <a:schemeClr val="tx1"/>
              </a:solidFill>
              <a:latin typeface="Roboto Black" panose="02000000000000000000" pitchFamily="2" charset="0"/>
              <a:ea typeface="Roboto Black" panose="02000000000000000000" pitchFamily="2" charset="0"/>
            </a:endParaRPr>
          </a:p>
        </p:txBody>
      </p:sp>
      <p:sp>
        <p:nvSpPr>
          <p:cNvPr id="19" name="Pentagon 1">
            <a:extLst>
              <a:ext uri="{FF2B5EF4-FFF2-40B4-BE49-F238E27FC236}">
                <a16:creationId xmlns:a16="http://schemas.microsoft.com/office/drawing/2014/main" id="{31AA92C3-3482-0F49-A628-72E87FF2BA13}"/>
              </a:ext>
            </a:extLst>
          </p:cNvPr>
          <p:cNvSpPr/>
          <p:nvPr/>
        </p:nvSpPr>
        <p:spPr>
          <a:xfrm>
            <a:off x="10395107" y="4059328"/>
            <a:ext cx="554400" cy="180000"/>
          </a:xfrm>
          <a:prstGeom prst="homePlate">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00" b="1" dirty="0">
              <a:solidFill>
                <a:schemeClr val="tx1"/>
              </a:solidFill>
              <a:latin typeface="Roboto Black" panose="02000000000000000000" pitchFamily="2" charset="0"/>
              <a:ea typeface="Roboto Black" panose="02000000000000000000" pitchFamily="2" charset="0"/>
            </a:endParaRPr>
          </a:p>
        </p:txBody>
      </p:sp>
      <p:sp>
        <p:nvSpPr>
          <p:cNvPr id="20" name="Pentagon 1">
            <a:extLst>
              <a:ext uri="{FF2B5EF4-FFF2-40B4-BE49-F238E27FC236}">
                <a16:creationId xmlns:a16="http://schemas.microsoft.com/office/drawing/2014/main" id="{EB2CDA0E-23B1-1D45-94C5-2ECB09458E98}"/>
              </a:ext>
            </a:extLst>
          </p:cNvPr>
          <p:cNvSpPr/>
          <p:nvPr/>
        </p:nvSpPr>
        <p:spPr>
          <a:xfrm>
            <a:off x="11587265" y="5132791"/>
            <a:ext cx="554400" cy="180000"/>
          </a:xfrm>
          <a:prstGeom prst="homePlate">
            <a:avLst/>
          </a:prstGeom>
          <a:noFill/>
          <a:ln w="285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400" b="1" dirty="0">
              <a:solidFill>
                <a:schemeClr val="tx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204761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FF4C-4771-6BB5-4C48-020A3617A7E9}"/>
              </a:ext>
            </a:extLst>
          </p:cNvPr>
          <p:cNvSpPr>
            <a:spLocks noGrp="1"/>
          </p:cNvSpPr>
          <p:nvPr>
            <p:ph type="title"/>
          </p:nvPr>
        </p:nvSpPr>
        <p:spPr>
          <a:xfrm>
            <a:off x="554735" y="2280135"/>
            <a:ext cx="3465576" cy="769441"/>
          </a:xfrm>
        </p:spPr>
        <p:txBody>
          <a:bodyPr/>
          <a:lstStyle/>
          <a:p>
            <a:r>
              <a:rPr lang="en-GB" dirty="0"/>
              <a:t>Shiny Apps &amp; Dashboards</a:t>
            </a:r>
          </a:p>
        </p:txBody>
      </p:sp>
      <p:sp>
        <p:nvSpPr>
          <p:cNvPr id="3" name="Subtitle 2">
            <a:extLst>
              <a:ext uri="{FF2B5EF4-FFF2-40B4-BE49-F238E27FC236}">
                <a16:creationId xmlns:a16="http://schemas.microsoft.com/office/drawing/2014/main" id="{0581CC4D-D1EC-2BBD-121F-AFACEF2ACB2C}"/>
              </a:ext>
            </a:extLst>
          </p:cNvPr>
          <p:cNvSpPr>
            <a:spLocks noGrp="1"/>
          </p:cNvSpPr>
          <p:nvPr>
            <p:ph type="subTitle" idx="1"/>
          </p:nvPr>
        </p:nvSpPr>
        <p:spPr>
          <a:xfrm>
            <a:off x="554736" y="3049576"/>
            <a:ext cx="3465575" cy="2608406"/>
          </a:xfrm>
        </p:spPr>
        <p:txBody>
          <a:bodyPr/>
          <a:lstStyle/>
          <a:p>
            <a:pPr marL="0"/>
            <a:r>
              <a:rPr lang="en-GB" dirty="0"/>
              <a:t>Shiny Apps are extending the popular, open-source R statistical environment and they can be deployed in hours.</a:t>
            </a:r>
          </a:p>
          <a:p>
            <a:pPr marL="0"/>
            <a:endParaRPr lang="en-GB" dirty="0"/>
          </a:p>
          <a:p>
            <a:pPr marL="0"/>
            <a:r>
              <a:rPr lang="en-GB" dirty="0"/>
              <a:t>Reprex developed several official extensions to this globally used system; some of them were developed with Slovak data.</a:t>
            </a:r>
          </a:p>
        </p:txBody>
      </p:sp>
      <p:sp>
        <p:nvSpPr>
          <p:cNvPr id="4" name="Text Placeholder 3">
            <a:extLst>
              <a:ext uri="{FF2B5EF4-FFF2-40B4-BE49-F238E27FC236}">
                <a16:creationId xmlns:a16="http://schemas.microsoft.com/office/drawing/2014/main" id="{820675BB-B08E-AAC5-EE7C-851C7A6CB612}"/>
              </a:ext>
            </a:extLst>
          </p:cNvPr>
          <p:cNvSpPr>
            <a:spLocks noGrp="1"/>
          </p:cNvSpPr>
          <p:nvPr>
            <p:ph type="body" idx="2"/>
          </p:nvPr>
        </p:nvSpPr>
        <p:spPr>
          <a:xfrm>
            <a:off x="7630160" y="81304"/>
            <a:ext cx="4007104" cy="161583"/>
          </a:xfrm>
        </p:spPr>
        <p:txBody>
          <a:bodyPr/>
          <a:lstStyle/>
          <a:p>
            <a:r>
              <a:rPr lang="en-GB" dirty="0"/>
              <a:t>Reprex: Slovak Cultural Dataspace</a:t>
            </a:r>
          </a:p>
        </p:txBody>
      </p:sp>
      <p:grpSp>
        <p:nvGrpSpPr>
          <p:cNvPr id="6" name="Google Shape;490;p39">
            <a:extLst>
              <a:ext uri="{FF2B5EF4-FFF2-40B4-BE49-F238E27FC236}">
                <a16:creationId xmlns:a16="http://schemas.microsoft.com/office/drawing/2014/main" id="{155AF485-FE70-704D-5E74-643B21EE34B2}"/>
              </a:ext>
            </a:extLst>
          </p:cNvPr>
          <p:cNvGrpSpPr/>
          <p:nvPr/>
        </p:nvGrpSpPr>
        <p:grpSpPr>
          <a:xfrm>
            <a:off x="5137294" y="5778000"/>
            <a:ext cx="4786546" cy="1080000"/>
            <a:chOff x="1592236" y="2547088"/>
            <a:chExt cx="4786546" cy="1080000"/>
          </a:xfrm>
        </p:grpSpPr>
        <p:pic>
          <p:nvPicPr>
            <p:cNvPr id="7" name="Google Shape;491;p39">
              <a:extLst>
                <a:ext uri="{FF2B5EF4-FFF2-40B4-BE49-F238E27FC236}">
                  <a16:creationId xmlns:a16="http://schemas.microsoft.com/office/drawing/2014/main" id="{C9CA8816-8867-611E-F6B6-08E7FDA402A4}"/>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594549" y="2746248"/>
              <a:ext cx="784233" cy="681680"/>
            </a:xfrm>
            <a:prstGeom prst="rect">
              <a:avLst/>
            </a:prstGeom>
            <a:noFill/>
            <a:ln>
              <a:noFill/>
            </a:ln>
          </p:spPr>
        </p:pic>
        <p:pic>
          <p:nvPicPr>
            <p:cNvPr id="8" name="Google Shape;492;p39">
              <a:extLst>
                <a:ext uri="{FF2B5EF4-FFF2-40B4-BE49-F238E27FC236}">
                  <a16:creationId xmlns:a16="http://schemas.microsoft.com/office/drawing/2014/main" id="{DF701463-8CE0-AC70-4F24-FF2338ABE9DB}"/>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542640" y="2547088"/>
              <a:ext cx="1080000" cy="1080000"/>
            </a:xfrm>
            <a:prstGeom prst="rect">
              <a:avLst/>
            </a:prstGeom>
            <a:noFill/>
            <a:ln>
              <a:noFill/>
            </a:ln>
          </p:spPr>
        </p:pic>
        <p:pic>
          <p:nvPicPr>
            <p:cNvPr id="9" name="Google Shape;493;p39">
              <a:extLst>
                <a:ext uri="{FF2B5EF4-FFF2-40B4-BE49-F238E27FC236}">
                  <a16:creationId xmlns:a16="http://schemas.microsoft.com/office/drawing/2014/main" id="{68F33768-7AE6-2C7D-99BA-EBD86F8B265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92236" y="2603713"/>
              <a:ext cx="966751" cy="966751"/>
            </a:xfrm>
            <a:prstGeom prst="rect">
              <a:avLst/>
            </a:prstGeom>
            <a:noFill/>
            <a:ln>
              <a:noFill/>
            </a:ln>
          </p:spPr>
        </p:pic>
        <p:pic>
          <p:nvPicPr>
            <p:cNvPr id="10" name="Google Shape;494;p39">
              <a:extLst>
                <a:ext uri="{FF2B5EF4-FFF2-40B4-BE49-F238E27FC236}">
                  <a16:creationId xmlns:a16="http://schemas.microsoft.com/office/drawing/2014/main" id="{8EE4E323-40AE-3389-A16F-8E3838593B24}"/>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490731" y="2547088"/>
              <a:ext cx="1080000" cy="1080000"/>
            </a:xfrm>
            <a:prstGeom prst="rect">
              <a:avLst/>
            </a:prstGeom>
            <a:noFill/>
            <a:ln>
              <a:noFill/>
            </a:ln>
          </p:spPr>
        </p:pic>
        <p:pic>
          <p:nvPicPr>
            <p:cNvPr id="11" name="Google Shape;495;p39">
              <a:extLst>
                <a:ext uri="{FF2B5EF4-FFF2-40B4-BE49-F238E27FC236}">
                  <a16:creationId xmlns:a16="http://schemas.microsoft.com/office/drawing/2014/main" id="{97C63205-DAD4-A133-2DD6-53D3E23C540C}"/>
                </a:ext>
              </a:extLst>
            </p:cNvPr>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530896" y="2593125"/>
              <a:ext cx="987926" cy="987926"/>
            </a:xfrm>
            <a:prstGeom prst="rect">
              <a:avLst/>
            </a:prstGeom>
            <a:noFill/>
            <a:ln>
              <a:noFill/>
            </a:ln>
          </p:spPr>
        </p:pic>
      </p:grpSp>
      <p:pic>
        <p:nvPicPr>
          <p:cNvPr id="12" name="Google Shape;186;p32">
            <a:extLst>
              <a:ext uri="{FF2B5EF4-FFF2-40B4-BE49-F238E27FC236}">
                <a16:creationId xmlns:a16="http://schemas.microsoft.com/office/drawing/2014/main" id="{5BEBF420-53D8-05B5-51E7-8ED241EF9E66}"/>
              </a:ext>
            </a:extLst>
          </p:cNvPr>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562375" y="442047"/>
            <a:ext cx="6358173" cy="4562000"/>
          </a:xfrm>
          <a:prstGeom prst="rect">
            <a:avLst/>
          </a:prstGeom>
          <a:noFill/>
          <a:ln>
            <a:noFill/>
          </a:ln>
        </p:spPr>
      </p:pic>
      <p:pic>
        <p:nvPicPr>
          <p:cNvPr id="193" name="Google Shape;193;p3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7197823" y="3049576"/>
            <a:ext cx="4667799" cy="2599988"/>
          </a:xfrm>
          <a:prstGeom prst="rect">
            <a:avLst/>
          </a:prstGeom>
          <a:noFill/>
          <a:ln>
            <a:noFill/>
          </a:ln>
        </p:spPr>
      </p:pic>
    </p:spTree>
    <p:extLst>
      <p:ext uri="{BB962C8B-B14F-4D97-AF65-F5344CB8AC3E}">
        <p14:creationId xmlns:p14="http://schemas.microsoft.com/office/powerpoint/2010/main" val="35937690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xml><?xml version="1.0" encoding="utf-8"?>
<p:tagLst xmlns:a="http://schemas.openxmlformats.org/drawingml/2006/main" xmlns:r="http://schemas.openxmlformats.org/officeDocument/2006/relationships" xmlns:p="http://schemas.openxmlformats.org/presentationml/2006/main">
  <p:tag name="SHAPENAME" val="5. Source"/>
</p:tagLst>
</file>

<file path=ppt/tags/tag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xml><?xml version="1.0" encoding="utf-8"?>
<p:tagLst xmlns:a="http://schemas.openxmlformats.org/drawingml/2006/main" xmlns:r="http://schemas.openxmlformats.org/officeDocument/2006/relationships" xmlns:p="http://schemas.openxmlformats.org/presentationml/2006/main">
  <p:tag name="SHAPENAME" val="1. On-page tracker"/>
</p:tagLst>
</file>

<file path=ppt/theme/theme1.xml><?xml version="1.0" encoding="utf-8"?>
<a:theme xmlns:a="http://schemas.openxmlformats.org/drawingml/2006/main" name="White">
  <a:themeElements>
    <a:clrScheme name="Slideworks Colors">
      <a:dk1>
        <a:srgbClr val="FFFFFF"/>
      </a:dk1>
      <a:lt1>
        <a:srgbClr val="061F32"/>
      </a:lt1>
      <a:dk2>
        <a:srgbClr val="000000"/>
      </a:dk2>
      <a:lt2>
        <a:srgbClr val="000000"/>
      </a:lt2>
      <a:accent1>
        <a:srgbClr val="00A7F2"/>
      </a:accent1>
      <a:accent2>
        <a:srgbClr val="3478AB"/>
      </a:accent2>
      <a:accent3>
        <a:srgbClr val="1D4769"/>
      </a:accent3>
      <a:accent4>
        <a:srgbClr val="061F32"/>
      </a:accent4>
      <a:accent5>
        <a:srgbClr val="1C3CDF"/>
      </a:accent5>
      <a:accent6>
        <a:srgbClr val="F8BC3B"/>
      </a:accent6>
      <a:hlink>
        <a:srgbClr val="3478AB"/>
      </a:hlink>
      <a:folHlink>
        <a:srgbClr val="8B78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TotalTime>
  <Words>4810</Words>
  <Application>Microsoft Office PowerPoint</Application>
  <PresentationFormat>Widescreen</PresentationFormat>
  <Paragraphs>598</Paragraphs>
  <Slides>62</Slides>
  <Notes>48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4" baseType="lpstr">
      <vt:lpstr>Arial</vt:lpstr>
      <vt:lpstr>Roboto Black</vt:lpstr>
      <vt:lpstr>Quattrocento Sans</vt:lpstr>
      <vt:lpstr>Noto Sans Symbols</vt:lpstr>
      <vt:lpstr>Roboto Bold</vt:lpstr>
      <vt:lpstr>Roboto</vt:lpstr>
      <vt:lpstr>Lora</vt:lpstr>
      <vt:lpstr>Roboto Condensed</vt:lpstr>
      <vt:lpstr>Georgia</vt:lpstr>
      <vt:lpstr>Arial</vt:lpstr>
      <vt:lpstr>White</vt:lpstr>
      <vt:lpstr>think-cell Slide</vt:lpstr>
      <vt:lpstr>Hackathon Registers of Cultural Entities</vt:lpstr>
      <vt:lpstr>PowerPoint Presentation</vt:lpstr>
      <vt:lpstr>Building the Slovak Music Dataspace</vt:lpstr>
      <vt:lpstr>We considered the best practices in the world</vt:lpstr>
      <vt:lpstr>Slovak Music Dataspace</vt:lpstr>
      <vt:lpstr>System Components</vt:lpstr>
      <vt:lpstr>We are able to meet most requirements in the first 2 months</vt:lpstr>
      <vt:lpstr>System is usable in about 12 weeks and extendible with new services</vt:lpstr>
      <vt:lpstr>Shiny Apps &amp; Dashboards</vt:lpstr>
      <vt:lpstr>Well-known, easy to use GUI</vt:lpstr>
      <vt:lpstr>Value proposition</vt:lpstr>
      <vt:lpstr>Ready to deploy in a month</vt:lpstr>
      <vt:lpstr>Open for collaboration with other hackathon contestants</vt:lpstr>
      <vt:lpstr>Sound data coordination and validation workflows used in other countries</vt:lpstr>
      <vt:lpstr>Thank you for your attention</vt:lpstr>
      <vt:lpstr>Background information not part of the pitch!</vt:lpstr>
      <vt:lpstr>Problems with data </vt:lpstr>
      <vt:lpstr>Hackathon - Registers of Cultural Entities</vt:lpstr>
      <vt:lpstr>History of Innovation in Slovakia</vt:lpstr>
      <vt:lpstr>Building the Slovak Music Dataspace</vt:lpstr>
      <vt:lpstr>Sustainability</vt:lpstr>
      <vt:lpstr>Building blocks: the best practices</vt:lpstr>
      <vt:lpstr>Satellite Business Registers</vt:lpstr>
      <vt:lpstr>The Luxembourg Shared Authority File &amp; Wikibase</vt:lpstr>
      <vt:lpstr>EU Open Data Portal, Statistical Data &amp; Metadata eXchange</vt:lpstr>
      <vt:lpstr>Cultural Information Models</vt:lpstr>
      <vt:lpstr>Embracing the European Interoperability Framework</vt:lpstr>
      <vt:lpstr>BVDA/Gaia-X Data (Sharing) Space</vt:lpstr>
      <vt:lpstr>Our solution: Slovak Cultural Dataspace</vt:lpstr>
      <vt:lpstr>Slovak Cultural Dataspace</vt:lpstr>
      <vt:lpstr>Implementation Phases</vt:lpstr>
      <vt:lpstr>Music Data Space</vt:lpstr>
      <vt:lpstr>Slovak Cultural Dataspace</vt:lpstr>
      <vt:lpstr>From the Slovak Music Dataspace to a federated cultural data space</vt:lpstr>
      <vt:lpstr>Features</vt:lpstr>
      <vt:lpstr>Public and private sections</vt:lpstr>
      <vt:lpstr>Automated data collection</vt:lpstr>
      <vt:lpstr>PowerPoint Presentation</vt:lpstr>
      <vt:lpstr>Manual registration of entries</vt:lpstr>
      <vt:lpstr>Categorization of entities by cultural sectors</vt:lpstr>
      <vt:lpstr>Import and export </vt:lpstr>
      <vt:lpstr>Generation of output data for managerial decision-making</vt:lpstr>
      <vt:lpstr>Dynamic pages &amp; dashboards</vt:lpstr>
      <vt:lpstr>Automated statistical processes</vt:lpstr>
      <vt:lpstr>Features</vt:lpstr>
      <vt:lpstr>Futureproof interoperability solutions</vt:lpstr>
      <vt:lpstr>Capitalizing on open knowledge and open science</vt:lpstr>
      <vt:lpstr>Trustworthy AI</vt:lpstr>
      <vt:lpstr>Knowledge-base design</vt:lpstr>
      <vt:lpstr>Extension to inventory management</vt:lpstr>
      <vt:lpstr>Public-Private Partnership for trustworthy music data</vt:lpstr>
      <vt:lpstr>From the Slovak Music Dataspace to a federated cultural data space</vt:lpstr>
      <vt:lpstr>Embracing the European Interoperability Framework</vt:lpstr>
      <vt:lpstr>Legal interoperability: focus on using GDPR in private and public institutions</vt:lpstr>
      <vt:lpstr>Organisational interoperability: public and private organisations have business processes that help each other</vt:lpstr>
      <vt:lpstr>Semantic interoperability: public and private organisations share the same understanding of data, metadata, categories</vt:lpstr>
      <vt:lpstr>Technical interoperability: public and private organisations can transform their data into a format that facilitates lossless sharing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keywords>Reprex;Slovak Cultural Dataspace;Registre kultúrnych subjektov;Hackathon</cp:keywords>
  <cp:lastModifiedBy>Daniel Antal</cp:lastModifiedBy>
  <cp:revision>32</cp:revision>
  <dcterms:created xsi:type="dcterms:W3CDTF">2023-03-08T19:54:29Z</dcterms:created>
  <dcterms:modified xsi:type="dcterms:W3CDTF">2024-04-15T16:42:46Z</dcterms:modified>
</cp:coreProperties>
</file>